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1" r:id="rId3"/>
    <p:sldId id="260" r:id="rId4"/>
    <p:sldId id="259" r:id="rId5"/>
    <p:sldId id="262" r:id="rId6"/>
    <p:sldId id="264" r:id="rId7"/>
    <p:sldId id="265" r:id="rId8"/>
    <p:sldId id="267" r:id="rId9"/>
    <p:sldId id="268" r:id="rId10"/>
    <p:sldId id="269" r:id="rId11"/>
    <p:sldId id="270" r:id="rId12"/>
    <p:sldId id="266" r:id="rId13"/>
    <p:sldId id="272" r:id="rId14"/>
    <p:sldId id="273" r:id="rId15"/>
    <p:sldId id="257" r:id="rId16"/>
    <p:sldId id="274" r:id="rId17"/>
    <p:sldId id="271" r:id="rId18"/>
    <p:sldId id="258" r:id="rId19"/>
    <p:sldId id="275" r:id="rId20"/>
    <p:sldId id="276" r:id="rId21"/>
    <p:sldId id="277" r:id="rId22"/>
    <p:sldId id="287" r:id="rId23"/>
    <p:sldId id="293" r:id="rId24"/>
    <p:sldId id="289" r:id="rId25"/>
    <p:sldId id="290" r:id="rId26"/>
    <p:sldId id="291"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3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4E7F9-DF8F-4F50-A843-7F82F8609BF7}" type="datetimeFigureOut">
              <a:rPr lang="en-US" smtClean="0"/>
              <a:t>12/28/2020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8FA80-41CB-4C85-916A-B95F11790D79}" type="slidenum">
              <a:rPr lang="en-US" smtClean="0"/>
              <a:t>‹#›</a:t>
            </a:fld>
            <a:endParaRPr lang="en-US" dirty="0"/>
          </a:p>
        </p:txBody>
      </p:sp>
    </p:spTree>
    <p:extLst>
      <p:ext uri="{BB962C8B-B14F-4D97-AF65-F5344CB8AC3E}">
        <p14:creationId xmlns:p14="http://schemas.microsoft.com/office/powerpoint/2010/main" val="256335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08FA80-41CB-4C85-916A-B95F11790D79}" type="slidenum">
              <a:rPr lang="en-US" smtClean="0"/>
              <a:t>15</a:t>
            </a:fld>
            <a:endParaRPr lang="en-US"/>
          </a:p>
        </p:txBody>
      </p:sp>
    </p:spTree>
    <p:extLst>
      <p:ext uri="{BB962C8B-B14F-4D97-AF65-F5344CB8AC3E}">
        <p14:creationId xmlns:p14="http://schemas.microsoft.com/office/powerpoint/2010/main" val="379855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199174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2076034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380934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349160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159599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60745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4052448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100617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332694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27262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2179E-F4A3-40D3-B168-6285B1A987EC}" type="datetimeFigureOut">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AC1A78-70EF-411C-B111-872E9906039F}" type="slidenum">
              <a:rPr lang="en-US" smtClean="0"/>
              <a:t>‹#›</a:t>
            </a:fld>
            <a:endParaRPr lang="en-US" dirty="0"/>
          </a:p>
        </p:txBody>
      </p:sp>
    </p:spTree>
    <p:extLst>
      <p:ext uri="{BB962C8B-B14F-4D97-AF65-F5344CB8AC3E}">
        <p14:creationId xmlns:p14="http://schemas.microsoft.com/office/powerpoint/2010/main" val="1002570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2179E-F4A3-40D3-B168-6285B1A987EC}" type="datetimeFigureOut">
              <a:rPr lang="en-US" smtClean="0"/>
              <a:t>12/28/2020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C1A78-70EF-411C-B111-872E9906039F}" type="slidenum">
              <a:rPr lang="en-US" smtClean="0"/>
              <a:t>‹#›</a:t>
            </a:fld>
            <a:endParaRPr lang="en-US" dirty="0"/>
          </a:p>
        </p:txBody>
      </p:sp>
    </p:spTree>
    <p:extLst>
      <p:ext uri="{BB962C8B-B14F-4D97-AF65-F5344CB8AC3E}">
        <p14:creationId xmlns:p14="http://schemas.microsoft.com/office/powerpoint/2010/main" val="429220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325" y="1571625"/>
            <a:ext cx="4933950" cy="4933950"/>
          </a:xfrm>
          <a:prstGeom prst="rect">
            <a:avLst/>
          </a:prstGeom>
        </p:spPr>
      </p:pic>
      <p:sp>
        <p:nvSpPr>
          <p:cNvPr id="6" name="Subtitle 2"/>
          <p:cNvSpPr txBox="1">
            <a:spLocks/>
          </p:cNvSpPr>
          <p:nvPr/>
        </p:nvSpPr>
        <p:spPr>
          <a:xfrm>
            <a:off x="3194050" y="5976938"/>
            <a:ext cx="5803900" cy="614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smtClean="0">
                <a:solidFill>
                  <a:schemeClr val="accent1">
                    <a:lumMod val="75000"/>
                  </a:schemeClr>
                </a:solidFill>
              </a:rPr>
              <a:t>www.arduino.cc</a:t>
            </a:r>
            <a:endParaRPr lang="en-US" sz="4400" dirty="0">
              <a:solidFill>
                <a:schemeClr val="accent1">
                  <a:lumMod val="75000"/>
                </a:schemeClr>
              </a:solidFill>
            </a:endParaRPr>
          </a:p>
        </p:txBody>
      </p:sp>
      <p:sp>
        <p:nvSpPr>
          <p:cNvPr id="8" name="Title 1"/>
          <p:cNvSpPr>
            <a:spLocks noGrp="1"/>
          </p:cNvSpPr>
          <p:nvPr>
            <p:ph type="ctrTitle"/>
          </p:nvPr>
        </p:nvSpPr>
        <p:spPr>
          <a:xfrm>
            <a:off x="698500" y="1015206"/>
            <a:ext cx="10515600" cy="772319"/>
          </a:xfrm>
        </p:spPr>
        <p:txBody>
          <a:bodyPr>
            <a:noAutofit/>
          </a:bodyPr>
          <a:lstStyle/>
          <a:p>
            <a:r>
              <a:rPr lang="en-US" sz="4400" b="1" dirty="0">
                <a:solidFill>
                  <a:schemeClr val="accent1">
                    <a:lumMod val="75000"/>
                  </a:schemeClr>
                </a:solidFill>
              </a:rPr>
              <a:t>Architecture of </a:t>
            </a:r>
            <a:r>
              <a:rPr lang="en-US" sz="4400" b="1" dirty="0" err="1" smtClean="0">
                <a:solidFill>
                  <a:schemeClr val="accent1">
                    <a:lumMod val="75000"/>
                  </a:schemeClr>
                </a:solidFill>
              </a:rPr>
              <a:t>Arduino</a:t>
            </a:r>
            <a:r>
              <a:rPr lang="en-US" sz="4400" b="1" smtClean="0">
                <a:solidFill>
                  <a:schemeClr val="accent1">
                    <a:lumMod val="75000"/>
                  </a:schemeClr>
                </a:solidFill>
              </a:rPr>
              <a:t> development </a:t>
            </a:r>
            <a:r>
              <a:rPr lang="en-US" sz="4400" b="1">
                <a:solidFill>
                  <a:schemeClr val="accent1">
                    <a:lumMod val="75000"/>
                  </a:schemeClr>
                </a:solidFill>
              </a:rPr>
              <a:t>board</a:t>
            </a:r>
            <a:r>
              <a:rPr lang="en-US" sz="4400" smtClean="0">
                <a:solidFill>
                  <a:schemeClr val="accent1">
                    <a:lumMod val="75000"/>
                  </a:schemeClr>
                </a:solidFill>
              </a:rPr>
              <a:t> </a:t>
            </a:r>
            <a:endParaRPr lang="en-US" sz="4400">
              <a:solidFill>
                <a:schemeClr val="accent1">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19" y="174603"/>
            <a:ext cx="2169862" cy="587397"/>
          </a:xfrm>
          <a:prstGeom prst="rect">
            <a:avLst/>
          </a:prstGeom>
        </p:spPr>
      </p:pic>
    </p:spTree>
    <p:extLst>
      <p:ext uri="{BB962C8B-B14F-4D97-AF65-F5344CB8AC3E}">
        <p14:creationId xmlns:p14="http://schemas.microsoft.com/office/powerpoint/2010/main" val="3348366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40116" cy="703279"/>
          </a:xfrm>
        </p:spPr>
        <p:txBody>
          <a:bodyPr/>
          <a:lstStyle/>
          <a:p>
            <a:r>
              <a:rPr lang="en-US" b="1">
                <a:solidFill>
                  <a:schemeClr val="accent1">
                    <a:lumMod val="75000"/>
                  </a:schemeClr>
                </a:solidFill>
              </a:rPr>
              <a:t>Modules</a:t>
            </a:r>
            <a:r>
              <a:rPr lang="en-US">
                <a:solidFill>
                  <a:schemeClr val="accent1">
                    <a:lumMod val="75000"/>
                  </a:schemeClr>
                </a:solidFill>
              </a:rPr>
              <a:t> </a:t>
            </a:r>
          </a:p>
        </p:txBody>
      </p:sp>
      <p:sp>
        <p:nvSpPr>
          <p:cNvPr id="3" name="Content Placeholder 2"/>
          <p:cNvSpPr>
            <a:spLocks noGrp="1"/>
          </p:cNvSpPr>
          <p:nvPr>
            <p:ph idx="1"/>
          </p:nvPr>
        </p:nvSpPr>
        <p:spPr>
          <a:xfrm>
            <a:off x="838200" y="1349945"/>
            <a:ext cx="10515600" cy="4827018"/>
          </a:xfrm>
        </p:spPr>
        <p:txBody>
          <a:bodyPr/>
          <a:lstStyle/>
          <a:p>
            <a:pPr marL="0" indent="0">
              <a:buNone/>
            </a:pPr>
            <a:r>
              <a:rPr lang="en-US" smtClean="0"/>
              <a:t>Modules </a:t>
            </a:r>
            <a:r>
              <a:rPr lang="en-US"/>
              <a:t>send serial data strings to the </a:t>
            </a:r>
            <a:r>
              <a:rPr lang="en-US" smtClean="0"/>
              <a:t>Arduino.</a:t>
            </a:r>
          </a:p>
          <a:p>
            <a:pPr marL="0" indent="0">
              <a:buNone/>
            </a:pPr>
            <a:endParaRPr lang="en-US"/>
          </a:p>
        </p:txBody>
      </p:sp>
      <p:pic>
        <p:nvPicPr>
          <p:cNvPr id="4" name="Picture 3"/>
          <p:cNvPicPr>
            <a:picLocks noChangeAspect="1"/>
          </p:cNvPicPr>
          <p:nvPr/>
        </p:nvPicPr>
        <p:blipFill>
          <a:blip r:embed="rId2"/>
          <a:stretch>
            <a:fillRect/>
          </a:stretch>
        </p:blipFill>
        <p:spPr>
          <a:xfrm>
            <a:off x="1800225" y="2200008"/>
            <a:ext cx="7443787" cy="4198376"/>
          </a:xfrm>
          <a:prstGeom prst="rect">
            <a:avLst/>
          </a:prstGeom>
        </p:spPr>
      </p:pic>
      <p:pic>
        <p:nvPicPr>
          <p:cNvPr id="1026" name="Picture 2" descr="Nettigo: RFID module RC522 - 13.56 MHz for Arduino, Raspber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237" y="4864890"/>
            <a:ext cx="3177822" cy="1787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11473" y="6400800"/>
            <a:ext cx="1532792" cy="400110"/>
          </a:xfrm>
          <a:prstGeom prst="rect">
            <a:avLst/>
          </a:prstGeom>
          <a:noFill/>
        </p:spPr>
        <p:txBody>
          <a:bodyPr wrap="none" rtlCol="0">
            <a:spAutoFit/>
          </a:bodyPr>
          <a:lstStyle/>
          <a:p>
            <a:r>
              <a:rPr lang="en-US" sz="2000" smtClean="0"/>
              <a:t>RFID Module</a:t>
            </a:r>
            <a:endParaRPr lang="en-US" sz="2000"/>
          </a:p>
        </p:txBody>
      </p:sp>
    </p:spTree>
    <p:extLst>
      <p:ext uri="{BB962C8B-B14F-4D97-AF65-F5344CB8AC3E}">
        <p14:creationId xmlns:p14="http://schemas.microsoft.com/office/powerpoint/2010/main" val="4213799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Sensors and Modules</a:t>
            </a:r>
            <a:r>
              <a:rPr lang="en-US">
                <a:solidFill>
                  <a:schemeClr val="accent1">
                    <a:lumMod val="75000"/>
                  </a:schemeClr>
                </a:solidFill>
              </a:rPr>
              <a:t> </a:t>
            </a:r>
          </a:p>
        </p:txBody>
      </p:sp>
      <p:sp>
        <p:nvSpPr>
          <p:cNvPr id="3" name="Content Placeholder 2"/>
          <p:cNvSpPr>
            <a:spLocks noGrp="1"/>
          </p:cNvSpPr>
          <p:nvPr>
            <p:ph idx="1"/>
          </p:nvPr>
        </p:nvSpPr>
        <p:spPr/>
        <p:txBody>
          <a:bodyPr/>
          <a:lstStyle/>
          <a:p>
            <a:pPr marL="0" indent="0">
              <a:buNone/>
            </a:pPr>
            <a:r>
              <a:rPr lang="en-US"/>
              <a:t>Shields aren't the only way to extend an Arduino board - you</a:t>
            </a:r>
            <a:br>
              <a:rPr lang="en-US"/>
            </a:br>
            <a:r>
              <a:rPr lang="en-US"/>
              <a:t>can hook sensors to it! </a:t>
            </a:r>
            <a:br>
              <a:rPr lang="en-US"/>
            </a:br>
            <a:endParaRPr lang="en-US"/>
          </a:p>
        </p:txBody>
      </p:sp>
      <p:pic>
        <p:nvPicPr>
          <p:cNvPr id="4" name="Picture 3"/>
          <p:cNvPicPr>
            <a:picLocks noChangeAspect="1"/>
          </p:cNvPicPr>
          <p:nvPr/>
        </p:nvPicPr>
        <p:blipFill>
          <a:blip r:embed="rId2"/>
          <a:stretch>
            <a:fillRect/>
          </a:stretch>
        </p:blipFill>
        <p:spPr>
          <a:xfrm>
            <a:off x="2118808" y="2781299"/>
            <a:ext cx="7190292" cy="3772167"/>
          </a:xfrm>
          <a:prstGeom prst="rect">
            <a:avLst/>
          </a:prstGeom>
        </p:spPr>
      </p:pic>
    </p:spTree>
    <p:extLst>
      <p:ext uri="{BB962C8B-B14F-4D97-AF65-F5344CB8AC3E}">
        <p14:creationId xmlns:p14="http://schemas.microsoft.com/office/powerpoint/2010/main" val="3705157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1200"/>
          </a:xfrm>
        </p:spPr>
        <p:txBody>
          <a:bodyPr/>
          <a:lstStyle/>
          <a:p>
            <a:r>
              <a:rPr lang="en-US" b="1">
                <a:solidFill>
                  <a:schemeClr val="accent1">
                    <a:lumMod val="75000"/>
                  </a:schemeClr>
                </a:solidFill>
              </a:rPr>
              <a:t>Sensors</a:t>
            </a:r>
            <a:r>
              <a:rPr lang="en-US">
                <a:solidFill>
                  <a:schemeClr val="accent1">
                    <a:lumMod val="75000"/>
                  </a:schemeClr>
                </a:solidFill>
              </a:rPr>
              <a:t> </a:t>
            </a:r>
          </a:p>
        </p:txBody>
      </p:sp>
      <p:pic>
        <p:nvPicPr>
          <p:cNvPr id="4" name="Content Placeholder 3"/>
          <p:cNvPicPr>
            <a:picLocks noGrp="1" noChangeAspect="1"/>
          </p:cNvPicPr>
          <p:nvPr>
            <p:ph idx="1"/>
          </p:nvPr>
        </p:nvPicPr>
        <p:blipFill>
          <a:blip r:embed="rId2"/>
          <a:stretch>
            <a:fillRect/>
          </a:stretch>
        </p:blipFill>
        <p:spPr>
          <a:xfrm>
            <a:off x="2027233" y="2349500"/>
            <a:ext cx="6975483" cy="4351338"/>
          </a:xfrm>
          <a:prstGeom prst="rect">
            <a:avLst/>
          </a:prstGeom>
        </p:spPr>
      </p:pic>
      <p:sp>
        <p:nvSpPr>
          <p:cNvPr id="5" name="Rectangle 4"/>
          <p:cNvSpPr/>
          <p:nvPr/>
        </p:nvSpPr>
        <p:spPr>
          <a:xfrm>
            <a:off x="1019174" y="1112748"/>
            <a:ext cx="9572625" cy="1200329"/>
          </a:xfrm>
          <a:prstGeom prst="rect">
            <a:avLst/>
          </a:prstGeom>
        </p:spPr>
        <p:txBody>
          <a:bodyPr wrap="square">
            <a:spAutoFit/>
          </a:bodyPr>
          <a:lstStyle/>
          <a:p>
            <a:r>
              <a:rPr lang="en-US" sz="2400">
                <a:solidFill>
                  <a:schemeClr val="tx1">
                    <a:lumMod val="95000"/>
                    <a:lumOff val="5000"/>
                  </a:schemeClr>
                </a:solidFill>
              </a:rPr>
              <a:t>Photoresistor, infared, force sensitive resistor, </a:t>
            </a:r>
            <a:r>
              <a:rPr lang="en-US" sz="2400" smtClean="0">
                <a:solidFill>
                  <a:schemeClr val="tx1">
                    <a:lumMod val="95000"/>
                    <a:lumOff val="5000"/>
                  </a:schemeClr>
                </a:solidFill>
              </a:rPr>
              <a:t>Hall effect </a:t>
            </a:r>
            <a:r>
              <a:rPr lang="en-US" sz="2400">
                <a:solidFill>
                  <a:schemeClr val="tx1">
                    <a:lumMod val="95000"/>
                    <a:lumOff val="5000"/>
                  </a:schemeClr>
                </a:solidFill>
              </a:rPr>
              <a:t>(varies its output voltage in response to a </a:t>
            </a:r>
            <a:r>
              <a:rPr lang="en-US" sz="2400" smtClean="0">
                <a:solidFill>
                  <a:schemeClr val="tx1">
                    <a:lumMod val="95000"/>
                    <a:lumOff val="5000"/>
                  </a:schemeClr>
                </a:solidFill>
              </a:rPr>
              <a:t>magnetic field</a:t>
            </a:r>
            <a:r>
              <a:rPr lang="en-US" sz="2400">
                <a:solidFill>
                  <a:schemeClr val="tx1">
                    <a:lumMod val="95000"/>
                    <a:lumOff val="5000"/>
                  </a:schemeClr>
                </a:solidFill>
              </a:rPr>
              <a:t>), Piezo, tilt sensor.. </a:t>
            </a:r>
            <a:r>
              <a:rPr lang="en-US" sz="2400"/>
              <a:t/>
            </a:r>
            <a:br>
              <a:rPr lang="en-US" sz="2400"/>
            </a:br>
            <a:endParaRPr lang="en-US" sz="2400"/>
          </a:p>
        </p:txBody>
      </p:sp>
    </p:spTree>
    <p:extLst>
      <p:ext uri="{BB962C8B-B14F-4D97-AF65-F5344CB8AC3E}">
        <p14:creationId xmlns:p14="http://schemas.microsoft.com/office/powerpoint/2010/main" val="1628997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170019" cy="703279"/>
          </a:xfrm>
        </p:spPr>
        <p:txBody>
          <a:bodyPr/>
          <a:lstStyle/>
          <a:p>
            <a:r>
              <a:rPr lang="en-US" b="1">
                <a:solidFill>
                  <a:schemeClr val="accent1">
                    <a:lumMod val="75000"/>
                  </a:schemeClr>
                </a:solidFill>
              </a:rPr>
              <a:t>Arduino Uno Board Overview</a:t>
            </a:r>
            <a:r>
              <a:rPr lang="en-US">
                <a:solidFill>
                  <a:schemeClr val="accent1">
                    <a:lumMod val="75000"/>
                  </a:schemeClr>
                </a:solidFill>
              </a:rPr>
              <a:t> </a:t>
            </a:r>
          </a:p>
        </p:txBody>
      </p:sp>
      <p:pic>
        <p:nvPicPr>
          <p:cNvPr id="2050" name="Picture 2" descr="https://1.bp.blogspot.com/-XFt9GyzZO9k/XWoo70hJtEI/AAAAAAAABK0/t-vdnmOmvLULztO--DpNrvriqnQRahJ7wCLcBGAs/s1600/uno4%25280%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365" y="1265154"/>
            <a:ext cx="96297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6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751"/>
            <a:ext cx="10515600" cy="596900"/>
          </a:xfrm>
        </p:spPr>
        <p:txBody>
          <a:bodyPr>
            <a:normAutofit fontScale="90000"/>
          </a:bodyPr>
          <a:lstStyle/>
          <a:p>
            <a:r>
              <a:rPr lang="en-US" b="1">
                <a:solidFill>
                  <a:schemeClr val="accent1">
                    <a:lumMod val="75000"/>
                  </a:schemeClr>
                </a:solidFill>
              </a:rPr>
              <a:t>Arduino Uno/ATmega328</a:t>
            </a:r>
            <a:r>
              <a:rPr lang="en-US">
                <a:solidFill>
                  <a:schemeClr val="accent1">
                    <a:lumMod val="75000"/>
                  </a:schemeClr>
                </a:solidFill>
              </a:rPr>
              <a:t> </a:t>
            </a:r>
            <a:r>
              <a:rPr lang="en-US" b="1">
                <a:solidFill>
                  <a:schemeClr val="accent1">
                    <a:lumMod val="75000"/>
                  </a:schemeClr>
                </a:solidFill>
              </a:rPr>
              <a:t>Technical </a:t>
            </a:r>
            <a:r>
              <a:rPr lang="en-US" b="1" smtClean="0">
                <a:solidFill>
                  <a:schemeClr val="accent1">
                    <a:lumMod val="75000"/>
                  </a:schemeClr>
                </a:solidFill>
              </a:rPr>
              <a:t>Specifications</a:t>
            </a:r>
            <a:endParaRPr lang="en-US" b="1">
              <a:solidFill>
                <a:schemeClr val="accent1">
                  <a:lumMod val="75000"/>
                </a:schemeClr>
              </a:solidFill>
            </a:endParaRPr>
          </a:p>
        </p:txBody>
      </p:sp>
      <p:sp>
        <p:nvSpPr>
          <p:cNvPr id="3" name="Content Placeholder 2"/>
          <p:cNvSpPr>
            <a:spLocks noGrp="1"/>
          </p:cNvSpPr>
          <p:nvPr>
            <p:ph idx="1"/>
          </p:nvPr>
        </p:nvSpPr>
        <p:spPr>
          <a:xfrm>
            <a:off x="838200" y="1038225"/>
            <a:ext cx="10515600" cy="5581650"/>
          </a:xfrm>
        </p:spPr>
        <p:txBody>
          <a:bodyPr>
            <a:normAutofit fontScale="92500" lnSpcReduction="20000"/>
          </a:bodyPr>
          <a:lstStyle/>
          <a:p>
            <a:pPr marL="0" indent="0">
              <a:buNone/>
            </a:pPr>
            <a:r>
              <a:rPr lang="en-US"/>
              <a:t>Microcontroller </a:t>
            </a:r>
            <a:r>
              <a:rPr lang="en-US" smtClean="0"/>
              <a:t>		ATmega328</a:t>
            </a:r>
            <a:endParaRPr lang="en-US"/>
          </a:p>
          <a:p>
            <a:pPr marL="0" indent="0">
              <a:buNone/>
            </a:pPr>
            <a:r>
              <a:rPr lang="en-US"/>
              <a:t>Operating </a:t>
            </a:r>
            <a:r>
              <a:rPr lang="en-US" smtClean="0"/>
              <a:t>			Voltage </a:t>
            </a:r>
            <a:r>
              <a:rPr lang="en-US"/>
              <a:t>5 V</a:t>
            </a:r>
          </a:p>
          <a:p>
            <a:pPr marL="0" indent="0">
              <a:buNone/>
            </a:pPr>
            <a:r>
              <a:rPr lang="en-US"/>
              <a:t>Input Voltage</a:t>
            </a:r>
          </a:p>
          <a:p>
            <a:pPr marL="0" indent="0">
              <a:buNone/>
            </a:pPr>
            <a:r>
              <a:rPr lang="en-US"/>
              <a:t>(recommended) </a:t>
            </a:r>
            <a:r>
              <a:rPr lang="en-US" smtClean="0"/>
              <a:t>		7-12 </a:t>
            </a:r>
            <a:r>
              <a:rPr lang="en-US"/>
              <a:t>V</a:t>
            </a:r>
          </a:p>
          <a:p>
            <a:pPr marL="0" indent="0">
              <a:buNone/>
            </a:pPr>
            <a:r>
              <a:rPr lang="en-US"/>
              <a:t>Input Voltage (limits) </a:t>
            </a:r>
            <a:r>
              <a:rPr lang="en-US" smtClean="0"/>
              <a:t>	6-20 </a:t>
            </a:r>
            <a:r>
              <a:rPr lang="en-US"/>
              <a:t>V</a:t>
            </a:r>
          </a:p>
          <a:p>
            <a:pPr marL="0" indent="0">
              <a:buNone/>
            </a:pPr>
            <a:r>
              <a:rPr lang="en-US"/>
              <a:t>Digital I/O Pins </a:t>
            </a:r>
            <a:r>
              <a:rPr lang="en-US" smtClean="0"/>
              <a:t>		14 </a:t>
            </a:r>
            <a:r>
              <a:rPr lang="en-US"/>
              <a:t>(of which 6 provide PWM output)</a:t>
            </a:r>
          </a:p>
          <a:p>
            <a:pPr marL="0" indent="0">
              <a:buNone/>
            </a:pPr>
            <a:r>
              <a:rPr lang="en-US"/>
              <a:t>Analog Input Pins </a:t>
            </a:r>
            <a:r>
              <a:rPr lang="en-US" smtClean="0"/>
              <a:t>		6</a:t>
            </a:r>
            <a:endParaRPr lang="en-US"/>
          </a:p>
          <a:p>
            <a:pPr marL="0" indent="0">
              <a:buNone/>
            </a:pPr>
            <a:r>
              <a:rPr lang="en-US"/>
              <a:t>DC Current per I/O Pin </a:t>
            </a:r>
            <a:r>
              <a:rPr lang="en-US" smtClean="0"/>
              <a:t>	40 </a:t>
            </a:r>
            <a:r>
              <a:rPr lang="en-US"/>
              <a:t>mA</a:t>
            </a:r>
          </a:p>
          <a:p>
            <a:pPr marL="0" indent="0">
              <a:buNone/>
            </a:pPr>
            <a:r>
              <a:rPr lang="en-US"/>
              <a:t>DC Current for 3.3V Pin </a:t>
            </a:r>
            <a:r>
              <a:rPr lang="en-US" smtClean="0"/>
              <a:t>	50 </a:t>
            </a:r>
            <a:r>
              <a:rPr lang="en-US"/>
              <a:t>mA</a:t>
            </a:r>
          </a:p>
          <a:p>
            <a:pPr marL="0" indent="0">
              <a:buNone/>
            </a:pPr>
            <a:r>
              <a:rPr lang="en-US"/>
              <a:t>Flash Memory </a:t>
            </a:r>
            <a:r>
              <a:rPr lang="en-US" smtClean="0"/>
              <a:t>		32 </a:t>
            </a:r>
            <a:r>
              <a:rPr lang="en-US"/>
              <a:t>KB (ATmega328) of which 2 KB used </a:t>
            </a:r>
            <a:r>
              <a:rPr lang="en-US" smtClean="0"/>
              <a:t>by 					bootloader</a:t>
            </a:r>
            <a:endParaRPr lang="en-US"/>
          </a:p>
          <a:p>
            <a:pPr marL="0" indent="0">
              <a:buNone/>
            </a:pPr>
            <a:r>
              <a:rPr lang="en-US"/>
              <a:t>SRAM </a:t>
            </a:r>
            <a:r>
              <a:rPr lang="en-US" smtClean="0"/>
              <a:t>				2 </a:t>
            </a:r>
            <a:r>
              <a:rPr lang="en-US"/>
              <a:t>KB (ATmega328)</a:t>
            </a:r>
          </a:p>
          <a:p>
            <a:pPr marL="0" indent="0">
              <a:buNone/>
            </a:pPr>
            <a:r>
              <a:rPr lang="en-US"/>
              <a:t>EEPROM </a:t>
            </a:r>
            <a:r>
              <a:rPr lang="en-US" smtClean="0"/>
              <a:t>			1 </a:t>
            </a:r>
            <a:r>
              <a:rPr lang="en-US"/>
              <a:t>KB (ATmega328)</a:t>
            </a:r>
          </a:p>
          <a:p>
            <a:pPr marL="0" indent="0">
              <a:buNone/>
            </a:pPr>
            <a:r>
              <a:rPr lang="en-US"/>
              <a:t>Clock Speed </a:t>
            </a:r>
            <a:r>
              <a:rPr lang="en-US" smtClean="0"/>
              <a:t>			16 MH</a:t>
            </a:r>
            <a:endParaRPr lang="en-US"/>
          </a:p>
        </p:txBody>
      </p:sp>
    </p:spTree>
    <p:extLst>
      <p:ext uri="{BB962C8B-B14F-4D97-AF65-F5344CB8AC3E}">
        <p14:creationId xmlns:p14="http://schemas.microsoft.com/office/powerpoint/2010/main" val="4175065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4600" y="98500"/>
            <a:ext cx="9832494" cy="6543600"/>
          </a:xfrm>
          <a:prstGeom prst="rect">
            <a:avLst/>
          </a:prstGeom>
        </p:spPr>
      </p:pic>
    </p:spTree>
    <p:extLst>
      <p:ext uri="{BB962C8B-B14F-4D97-AF65-F5344CB8AC3E}">
        <p14:creationId xmlns:p14="http://schemas.microsoft.com/office/powerpoint/2010/main" val="3433526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Components of the Arduino</a:t>
            </a:r>
            <a:r>
              <a:rPr lang="en-US">
                <a:solidFill>
                  <a:schemeClr val="accent1">
                    <a:lumMod val="75000"/>
                  </a:schemeClr>
                </a:solidFill>
              </a:rPr>
              <a:t> </a:t>
            </a:r>
          </a:p>
        </p:txBody>
      </p:sp>
      <p:sp>
        <p:nvSpPr>
          <p:cNvPr id="3" name="Content Placeholder 2"/>
          <p:cNvSpPr>
            <a:spLocks noGrp="1"/>
          </p:cNvSpPr>
          <p:nvPr>
            <p:ph idx="1"/>
          </p:nvPr>
        </p:nvSpPr>
        <p:spPr/>
        <p:txBody>
          <a:bodyPr>
            <a:normAutofit lnSpcReduction="10000"/>
          </a:bodyPr>
          <a:lstStyle/>
          <a:p>
            <a:pPr marL="0" indent="0">
              <a:buNone/>
            </a:pPr>
            <a:r>
              <a:rPr lang="en-US"/>
              <a:t>• ATMega168/328</a:t>
            </a:r>
            <a:r>
              <a:rPr lang="en-US" smtClean="0"/>
              <a:t>.</a:t>
            </a:r>
          </a:p>
          <a:p>
            <a:pPr marL="0" indent="0">
              <a:buNone/>
            </a:pPr>
            <a:r>
              <a:rPr lang="en-US"/>
              <a:t/>
            </a:r>
            <a:br>
              <a:rPr lang="en-US"/>
            </a:br>
            <a:r>
              <a:rPr lang="en-US"/>
              <a:t>• 16MHz </a:t>
            </a:r>
            <a:r>
              <a:rPr lang="en-US" smtClean="0"/>
              <a:t>crystal/filtering capacitors.</a:t>
            </a:r>
          </a:p>
          <a:p>
            <a:pPr marL="0" indent="0">
              <a:buNone/>
            </a:pPr>
            <a:r>
              <a:rPr lang="en-US"/>
              <a:t/>
            </a:r>
            <a:br>
              <a:rPr lang="en-US"/>
            </a:br>
            <a:r>
              <a:rPr lang="en-US"/>
              <a:t>• Onboard </a:t>
            </a:r>
            <a:r>
              <a:rPr lang="en-US" smtClean="0"/>
              <a:t>power regulators.</a:t>
            </a:r>
          </a:p>
          <a:p>
            <a:pPr marL="0" indent="0">
              <a:buNone/>
            </a:pPr>
            <a:r>
              <a:rPr lang="en-US"/>
              <a:t/>
            </a:r>
            <a:br>
              <a:rPr lang="en-US"/>
            </a:br>
            <a:r>
              <a:rPr lang="en-US"/>
              <a:t>• FTDI USB &lt;-&gt; </a:t>
            </a:r>
            <a:r>
              <a:rPr lang="en-US" smtClean="0"/>
              <a:t>Serial Chip.</a:t>
            </a:r>
          </a:p>
          <a:p>
            <a:pPr marL="0" indent="0">
              <a:buNone/>
            </a:pPr>
            <a:r>
              <a:rPr lang="en-US"/>
              <a:t/>
            </a:r>
            <a:br>
              <a:rPr lang="en-US"/>
            </a:br>
            <a:r>
              <a:rPr lang="en-US"/>
              <a:t>• Hardware (Board). </a:t>
            </a:r>
            <a:br>
              <a:rPr lang="en-US"/>
            </a:br>
            <a:endParaRPr lang="en-US"/>
          </a:p>
        </p:txBody>
      </p:sp>
      <p:pic>
        <p:nvPicPr>
          <p:cNvPr id="4" name="Picture 3"/>
          <p:cNvPicPr>
            <a:picLocks noChangeAspect="1"/>
          </p:cNvPicPr>
          <p:nvPr/>
        </p:nvPicPr>
        <p:blipFill>
          <a:blip r:embed="rId2"/>
          <a:stretch>
            <a:fillRect/>
          </a:stretch>
        </p:blipFill>
        <p:spPr>
          <a:xfrm>
            <a:off x="7186612" y="1147762"/>
            <a:ext cx="4333875" cy="5457825"/>
          </a:xfrm>
          <a:prstGeom prst="rect">
            <a:avLst/>
          </a:prstGeom>
        </p:spPr>
      </p:pic>
    </p:spTree>
    <p:extLst>
      <p:ext uri="{BB962C8B-B14F-4D97-AF65-F5344CB8AC3E}">
        <p14:creationId xmlns:p14="http://schemas.microsoft.com/office/powerpoint/2010/main" val="3178586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Necessary parts for any circuit</a:t>
            </a:r>
            <a:r>
              <a:rPr lang="en-US">
                <a:solidFill>
                  <a:schemeClr val="accent1">
                    <a:lumMod val="75000"/>
                  </a:schemeClr>
                </a:solidFill>
              </a:rPr>
              <a:t> </a:t>
            </a:r>
          </a:p>
        </p:txBody>
      </p:sp>
      <p:sp>
        <p:nvSpPr>
          <p:cNvPr id="3" name="Content Placeholder 2"/>
          <p:cNvSpPr>
            <a:spLocks noGrp="1"/>
          </p:cNvSpPr>
          <p:nvPr>
            <p:ph idx="1"/>
          </p:nvPr>
        </p:nvSpPr>
        <p:spPr/>
        <p:txBody>
          <a:bodyPr/>
          <a:lstStyle/>
          <a:p>
            <a:pPr marL="0" indent="0">
              <a:buNone/>
            </a:pPr>
            <a:r>
              <a:rPr lang="en-US" smtClean="0"/>
              <a:t>• ATMega168/328.</a:t>
            </a:r>
          </a:p>
          <a:p>
            <a:pPr marL="0" indent="0">
              <a:buNone/>
            </a:pPr>
            <a:r>
              <a:rPr lang="en-US"/>
              <a:t/>
            </a:r>
            <a:br>
              <a:rPr lang="en-US"/>
            </a:br>
            <a:r>
              <a:rPr lang="en-US"/>
              <a:t>• The ‘brains’ of </a:t>
            </a:r>
            <a:r>
              <a:rPr lang="en-US" smtClean="0"/>
              <a:t>the Arduino.</a:t>
            </a:r>
          </a:p>
          <a:p>
            <a:pPr marL="0" indent="0">
              <a:buNone/>
            </a:pPr>
            <a:r>
              <a:rPr lang="en-US"/>
              <a:t/>
            </a:r>
            <a:br>
              <a:rPr lang="en-US"/>
            </a:br>
            <a:r>
              <a:rPr lang="en-US"/>
              <a:t>• Program is </a:t>
            </a:r>
            <a:r>
              <a:rPr lang="en-US" smtClean="0"/>
              <a:t>loaded onto </a:t>
            </a:r>
            <a:r>
              <a:rPr lang="en-US"/>
              <a:t>the chip</a:t>
            </a:r>
            <a:r>
              <a:rPr lang="en-US" smtClean="0"/>
              <a:t>.</a:t>
            </a:r>
          </a:p>
          <a:p>
            <a:pPr marL="0" indent="0">
              <a:buNone/>
            </a:pPr>
            <a:r>
              <a:rPr lang="en-US"/>
              <a:t/>
            </a:r>
            <a:br>
              <a:rPr lang="en-US"/>
            </a:br>
            <a:r>
              <a:rPr lang="en-US"/>
              <a:t>• Runs main loop </a:t>
            </a:r>
            <a:r>
              <a:rPr lang="en-US" smtClean="0"/>
              <a:t>until power </a:t>
            </a:r>
            <a:r>
              <a:rPr lang="en-US"/>
              <a:t>is removed. </a:t>
            </a:r>
            <a:br>
              <a:rPr lang="en-US"/>
            </a:br>
            <a:endParaRPr lang="en-US"/>
          </a:p>
        </p:txBody>
      </p:sp>
      <p:pic>
        <p:nvPicPr>
          <p:cNvPr id="4" name="Picture 3"/>
          <p:cNvPicPr>
            <a:picLocks noChangeAspect="1"/>
          </p:cNvPicPr>
          <p:nvPr/>
        </p:nvPicPr>
        <p:blipFill>
          <a:blip r:embed="rId2"/>
          <a:stretch>
            <a:fillRect/>
          </a:stretch>
        </p:blipFill>
        <p:spPr>
          <a:xfrm>
            <a:off x="6872287" y="1576388"/>
            <a:ext cx="4581525" cy="3752850"/>
          </a:xfrm>
          <a:prstGeom prst="rect">
            <a:avLst/>
          </a:prstGeom>
        </p:spPr>
      </p:pic>
    </p:spTree>
    <p:extLst>
      <p:ext uri="{BB962C8B-B14F-4D97-AF65-F5344CB8AC3E}">
        <p14:creationId xmlns:p14="http://schemas.microsoft.com/office/powerpoint/2010/main" val="1749007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Timing</a:t>
            </a:r>
            <a:r>
              <a:rPr lang="en-US">
                <a:solidFill>
                  <a:schemeClr val="accent1">
                    <a:lumMod val="75000"/>
                  </a:schemeClr>
                </a:solidFill>
              </a:rPr>
              <a:t> </a:t>
            </a:r>
          </a:p>
        </p:txBody>
      </p:sp>
      <p:sp>
        <p:nvSpPr>
          <p:cNvPr id="3" name="Content Placeholder 2"/>
          <p:cNvSpPr>
            <a:spLocks noGrp="1"/>
          </p:cNvSpPr>
          <p:nvPr>
            <p:ph idx="1"/>
          </p:nvPr>
        </p:nvSpPr>
        <p:spPr/>
        <p:txBody>
          <a:bodyPr/>
          <a:lstStyle/>
          <a:p>
            <a:pPr marL="0" indent="0">
              <a:buNone/>
            </a:pPr>
            <a:r>
              <a:rPr lang="en-US"/>
              <a:t>• </a:t>
            </a:r>
            <a:r>
              <a:rPr lang="en-US" smtClean="0"/>
              <a:t>16Mhz </a:t>
            </a:r>
            <a:r>
              <a:rPr lang="en-US"/>
              <a:t>Crystal</a:t>
            </a:r>
            <a:r>
              <a:rPr lang="en-US" smtClean="0"/>
              <a:t>.</a:t>
            </a:r>
          </a:p>
          <a:p>
            <a:pPr marL="0" indent="0">
              <a:buNone/>
            </a:pPr>
            <a:r>
              <a:rPr lang="en-US"/>
              <a:t/>
            </a:r>
            <a:br>
              <a:rPr lang="en-US"/>
            </a:br>
            <a:r>
              <a:rPr lang="en-US"/>
              <a:t>• The ‘heartbeat’ of </a:t>
            </a:r>
            <a:r>
              <a:rPr lang="en-US" smtClean="0"/>
              <a:t>the ATMega </a:t>
            </a:r>
            <a:r>
              <a:rPr lang="en-US"/>
              <a:t>chip</a:t>
            </a:r>
            <a:r>
              <a:rPr lang="en-US" smtClean="0"/>
              <a:t>.</a:t>
            </a:r>
          </a:p>
          <a:p>
            <a:pPr marL="0" indent="0">
              <a:buNone/>
            </a:pPr>
            <a:r>
              <a:rPr lang="en-US"/>
              <a:t/>
            </a:r>
            <a:br>
              <a:rPr lang="en-US"/>
            </a:br>
            <a:r>
              <a:rPr lang="en-US"/>
              <a:t>• Speed of </a:t>
            </a:r>
            <a:r>
              <a:rPr lang="en-US" smtClean="0"/>
              <a:t>crystal determines </a:t>
            </a:r>
            <a:r>
              <a:rPr lang="en-US"/>
              <a:t>chip </a:t>
            </a:r>
            <a:r>
              <a:rPr lang="en-US" smtClean="0"/>
              <a:t>speed</a:t>
            </a:r>
          </a:p>
          <a:p>
            <a:pPr marL="0" indent="0">
              <a:buNone/>
            </a:pPr>
            <a:r>
              <a:rPr lang="en-US" smtClean="0"/>
              <a:t>.</a:t>
            </a:r>
            <a:r>
              <a:rPr lang="en-US"/>
              <a:t/>
            </a:r>
            <a:br>
              <a:rPr lang="en-US"/>
            </a:br>
            <a:r>
              <a:rPr lang="en-US"/>
              <a:t>• ATMega series </a:t>
            </a:r>
            <a:r>
              <a:rPr lang="en-US" smtClean="0"/>
              <a:t>has onboard </a:t>
            </a:r>
            <a:r>
              <a:rPr lang="en-US"/>
              <a:t>oscillator. </a:t>
            </a:r>
            <a:br>
              <a:rPr lang="en-US"/>
            </a:br>
            <a:endParaRPr lang="en-US"/>
          </a:p>
        </p:txBody>
      </p:sp>
      <p:pic>
        <p:nvPicPr>
          <p:cNvPr id="4" name="Picture 3"/>
          <p:cNvPicPr>
            <a:picLocks noChangeAspect="1"/>
          </p:cNvPicPr>
          <p:nvPr/>
        </p:nvPicPr>
        <p:blipFill>
          <a:blip r:embed="rId2"/>
          <a:stretch>
            <a:fillRect/>
          </a:stretch>
        </p:blipFill>
        <p:spPr>
          <a:xfrm>
            <a:off x="6853237" y="1290638"/>
            <a:ext cx="4333875" cy="4886325"/>
          </a:xfrm>
          <a:prstGeom prst="rect">
            <a:avLst/>
          </a:prstGeom>
        </p:spPr>
      </p:pic>
    </p:spTree>
    <p:extLst>
      <p:ext uri="{BB962C8B-B14F-4D97-AF65-F5344CB8AC3E}">
        <p14:creationId xmlns:p14="http://schemas.microsoft.com/office/powerpoint/2010/main" val="156193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Power Supply</a:t>
            </a:r>
            <a:r>
              <a:rPr lang="en-US">
                <a:solidFill>
                  <a:schemeClr val="accent1">
                    <a:lumMod val="75000"/>
                  </a:schemeClr>
                </a:solidFill>
              </a:rPr>
              <a:t> </a:t>
            </a:r>
          </a:p>
        </p:txBody>
      </p:sp>
      <p:sp>
        <p:nvSpPr>
          <p:cNvPr id="3" name="Content Placeholder 2"/>
          <p:cNvSpPr>
            <a:spLocks noGrp="1"/>
          </p:cNvSpPr>
          <p:nvPr>
            <p:ph idx="1"/>
          </p:nvPr>
        </p:nvSpPr>
        <p:spPr/>
        <p:txBody>
          <a:bodyPr/>
          <a:lstStyle/>
          <a:p>
            <a:pPr marL="0" indent="0">
              <a:buNone/>
            </a:pPr>
            <a:r>
              <a:rPr lang="en-US"/>
              <a:t>• 5 Volt and 3.3 volt regulators.</a:t>
            </a:r>
            <a:br>
              <a:rPr lang="en-US"/>
            </a:br>
            <a:r>
              <a:rPr lang="en-US"/>
              <a:t>• Filtering capacitors.</a:t>
            </a:r>
            <a:br>
              <a:rPr lang="en-US"/>
            </a:br>
            <a:r>
              <a:rPr lang="en-US"/>
              <a:t>• Automatic switching between</a:t>
            </a:r>
            <a:br>
              <a:rPr lang="en-US"/>
            </a:br>
            <a:r>
              <a:rPr lang="en-US"/>
              <a:t>external and USB Power.</a:t>
            </a:r>
            <a:br>
              <a:rPr lang="en-US"/>
            </a:br>
            <a:r>
              <a:rPr lang="en-US"/>
              <a:t>• Leave it out if you have a</a:t>
            </a:r>
            <a:br>
              <a:rPr lang="en-US"/>
            </a:br>
            <a:r>
              <a:rPr lang="en-US"/>
              <a:t>filtered 5 Volt power supply. </a:t>
            </a:r>
            <a:br>
              <a:rPr lang="en-US"/>
            </a:br>
            <a:endParaRPr lang="en-US"/>
          </a:p>
        </p:txBody>
      </p:sp>
      <p:pic>
        <p:nvPicPr>
          <p:cNvPr id="4" name="Picture 3"/>
          <p:cNvPicPr>
            <a:picLocks noChangeAspect="1"/>
          </p:cNvPicPr>
          <p:nvPr/>
        </p:nvPicPr>
        <p:blipFill>
          <a:blip r:embed="rId2"/>
          <a:stretch>
            <a:fillRect/>
          </a:stretch>
        </p:blipFill>
        <p:spPr>
          <a:xfrm>
            <a:off x="7239000" y="1185862"/>
            <a:ext cx="3657600" cy="4352925"/>
          </a:xfrm>
          <a:prstGeom prst="rect">
            <a:avLst/>
          </a:prstGeom>
        </p:spPr>
      </p:pic>
    </p:spTree>
    <p:extLst>
      <p:ext uri="{BB962C8B-B14F-4D97-AF65-F5344CB8AC3E}">
        <p14:creationId xmlns:p14="http://schemas.microsoft.com/office/powerpoint/2010/main" val="75816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solidFill>
                  <a:schemeClr val="accent1">
                    <a:lumMod val="75000"/>
                  </a:schemeClr>
                </a:solidFill>
              </a:rPr>
              <a:t>What do you need to start </a:t>
            </a:r>
            <a:r>
              <a:rPr lang="en-US" sz="4000" b="1" smtClean="0">
                <a:solidFill>
                  <a:schemeClr val="accent1">
                    <a:lumMod val="75000"/>
                  </a:schemeClr>
                </a:solidFill>
              </a:rPr>
              <a:t>working with </a:t>
            </a:r>
            <a:r>
              <a:rPr lang="en-US" sz="4000" b="1">
                <a:solidFill>
                  <a:schemeClr val="accent1">
                    <a:lumMod val="75000"/>
                  </a:schemeClr>
                </a:solidFill>
              </a:rPr>
              <a:t>Arduino?</a:t>
            </a:r>
            <a:r>
              <a:rPr lang="en-US" sz="4000">
                <a:solidFill>
                  <a:schemeClr val="accent1">
                    <a:lumMod val="75000"/>
                  </a:schemeClr>
                </a:solidFill>
              </a:rPr>
              <a:t> </a:t>
            </a:r>
          </a:p>
        </p:txBody>
      </p:sp>
      <p:sp>
        <p:nvSpPr>
          <p:cNvPr id="3" name="Content Placeholder 2"/>
          <p:cNvSpPr>
            <a:spLocks noGrp="1"/>
          </p:cNvSpPr>
          <p:nvPr>
            <p:ph idx="1"/>
          </p:nvPr>
        </p:nvSpPr>
        <p:spPr/>
        <p:txBody>
          <a:bodyPr>
            <a:normAutofit/>
          </a:bodyPr>
          <a:lstStyle/>
          <a:p>
            <a:pPr marL="0" indent="0">
              <a:buNone/>
            </a:pPr>
            <a:r>
              <a:rPr lang="en-US" sz="3200" smtClean="0"/>
              <a:t>1. Arduino board</a:t>
            </a:r>
          </a:p>
          <a:p>
            <a:pPr marL="0" indent="0">
              <a:buNone/>
            </a:pPr>
            <a:r>
              <a:rPr lang="en-US" sz="3200"/>
              <a:t/>
            </a:r>
            <a:br>
              <a:rPr lang="en-US" sz="3200"/>
            </a:br>
            <a:r>
              <a:rPr lang="en-US" sz="3200"/>
              <a:t>2</a:t>
            </a:r>
            <a:r>
              <a:rPr lang="en-US" sz="3200" smtClean="0"/>
              <a:t>. USB cable</a:t>
            </a:r>
          </a:p>
          <a:p>
            <a:pPr marL="0" indent="0">
              <a:buNone/>
            </a:pPr>
            <a:r>
              <a:rPr lang="en-US" sz="3200"/>
              <a:t/>
            </a:r>
            <a:br>
              <a:rPr lang="en-US" sz="3200"/>
            </a:br>
            <a:r>
              <a:rPr lang="en-US" sz="3200"/>
              <a:t>3</a:t>
            </a:r>
            <a:r>
              <a:rPr lang="en-US" sz="3200" smtClean="0"/>
              <a:t>. Computer </a:t>
            </a:r>
            <a:r>
              <a:rPr lang="en-US" sz="3200"/>
              <a:t>with USB </a:t>
            </a:r>
            <a:r>
              <a:rPr lang="en-US" sz="3200" smtClean="0"/>
              <a:t>interface</a:t>
            </a:r>
          </a:p>
          <a:p>
            <a:pPr marL="0" indent="0">
              <a:buNone/>
            </a:pPr>
            <a:r>
              <a:rPr lang="en-US" sz="3200"/>
              <a:t/>
            </a:r>
            <a:br>
              <a:rPr lang="en-US" sz="3200"/>
            </a:br>
            <a:r>
              <a:rPr lang="en-US" sz="3200"/>
              <a:t>4</a:t>
            </a:r>
            <a:r>
              <a:rPr lang="en-US" sz="3200" smtClean="0"/>
              <a:t>. USB </a:t>
            </a:r>
            <a:r>
              <a:rPr lang="en-US" sz="3200"/>
              <a:t>driver and Arduino </a:t>
            </a:r>
            <a:r>
              <a:rPr lang="en-US" sz="3200" smtClean="0"/>
              <a:t>application </a:t>
            </a:r>
          </a:p>
          <a:p>
            <a:pPr marL="0" indent="0">
              <a:buNone/>
            </a:pPr>
            <a:r>
              <a:rPr lang="en-US" i="1" smtClean="0">
                <a:solidFill>
                  <a:schemeClr val="bg1">
                    <a:lumMod val="50000"/>
                  </a:schemeClr>
                </a:solidFill>
              </a:rPr>
              <a:t>(to </a:t>
            </a:r>
            <a:r>
              <a:rPr lang="en-US" i="1">
                <a:solidFill>
                  <a:schemeClr val="bg1">
                    <a:lumMod val="50000"/>
                  </a:schemeClr>
                </a:solidFill>
              </a:rPr>
              <a:t>be downloaded </a:t>
            </a:r>
            <a:r>
              <a:rPr lang="en-US" i="1" smtClean="0">
                <a:solidFill>
                  <a:schemeClr val="bg1">
                    <a:lumMod val="50000"/>
                  </a:schemeClr>
                </a:solidFill>
              </a:rPr>
              <a:t>from </a:t>
            </a:r>
            <a:r>
              <a:rPr lang="en-US" i="1" smtClean="0">
                <a:solidFill>
                  <a:schemeClr val="bg1">
                    <a:lumMod val="50000"/>
                  </a:schemeClr>
                </a:solidFill>
                <a:hlinkClick r:id="rId2"/>
              </a:rPr>
              <a:t>https</a:t>
            </a:r>
            <a:r>
              <a:rPr lang="en-US" i="1">
                <a:solidFill>
                  <a:schemeClr val="bg1">
                    <a:lumMod val="50000"/>
                  </a:schemeClr>
                </a:solidFill>
                <a:hlinkClick r:id="rId2"/>
              </a:rPr>
              <a:t>://</a:t>
            </a:r>
            <a:r>
              <a:rPr lang="en-US" i="1" smtClean="0">
                <a:solidFill>
                  <a:schemeClr val="bg1">
                    <a:lumMod val="50000"/>
                  </a:schemeClr>
                </a:solidFill>
                <a:hlinkClick r:id="rId2"/>
              </a:rPr>
              <a:t>www.arduino.cc/en/software</a:t>
            </a:r>
            <a:r>
              <a:rPr lang="en-US" i="1" smtClean="0">
                <a:solidFill>
                  <a:schemeClr val="bg1">
                    <a:lumMod val="50000"/>
                  </a:schemeClr>
                </a:solidFill>
              </a:rPr>
              <a:t>)</a:t>
            </a:r>
          </a:p>
          <a:p>
            <a:pPr marL="0" indent="0">
              <a:buNone/>
            </a:pPr>
            <a:endParaRPr lang="en-US"/>
          </a:p>
        </p:txBody>
      </p:sp>
    </p:spTree>
    <p:extLst>
      <p:ext uri="{BB962C8B-B14F-4D97-AF65-F5344CB8AC3E}">
        <p14:creationId xmlns:p14="http://schemas.microsoft.com/office/powerpoint/2010/main" val="2474282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FTDI USB Chip</a:t>
            </a:r>
            <a:r>
              <a:rPr lang="en-US">
                <a:solidFill>
                  <a:schemeClr val="accent1">
                    <a:lumMod val="75000"/>
                  </a:schemeClr>
                </a:solidFill>
              </a:rPr>
              <a:t> </a:t>
            </a:r>
          </a:p>
        </p:txBody>
      </p:sp>
      <p:sp>
        <p:nvSpPr>
          <p:cNvPr id="3" name="Content Placeholder 2"/>
          <p:cNvSpPr>
            <a:spLocks noGrp="1"/>
          </p:cNvSpPr>
          <p:nvPr>
            <p:ph idx="1"/>
          </p:nvPr>
        </p:nvSpPr>
        <p:spPr/>
        <p:txBody>
          <a:bodyPr/>
          <a:lstStyle/>
          <a:p>
            <a:pPr marL="0" indent="0">
              <a:buNone/>
            </a:pPr>
            <a:r>
              <a:rPr lang="en-US"/>
              <a:t>• </a:t>
            </a:r>
            <a:r>
              <a:rPr lang="en-US" smtClean="0"/>
              <a:t>Allows </a:t>
            </a:r>
            <a:r>
              <a:rPr lang="en-US"/>
              <a:t>your Arduino to</a:t>
            </a:r>
            <a:br>
              <a:rPr lang="en-US"/>
            </a:br>
            <a:r>
              <a:rPr lang="en-US"/>
              <a:t>communicate with your</a:t>
            </a:r>
            <a:br>
              <a:rPr lang="en-US"/>
            </a:br>
            <a:r>
              <a:rPr lang="en-US"/>
              <a:t>computer over a simple</a:t>
            </a:r>
            <a:br>
              <a:rPr lang="en-US"/>
            </a:br>
            <a:r>
              <a:rPr lang="en-US"/>
              <a:t>USB link</a:t>
            </a:r>
            <a:r>
              <a:rPr lang="en-US" smtClean="0"/>
              <a:t>.</a:t>
            </a:r>
          </a:p>
          <a:p>
            <a:pPr marL="0" indent="0">
              <a:buNone/>
            </a:pPr>
            <a:r>
              <a:rPr lang="en-US"/>
              <a:t/>
            </a:r>
            <a:br>
              <a:rPr lang="en-US"/>
            </a:br>
            <a:r>
              <a:rPr lang="en-US"/>
              <a:t>• ATmega16u2 replaces</a:t>
            </a:r>
            <a:br>
              <a:rPr lang="en-US"/>
            </a:br>
            <a:r>
              <a:rPr lang="en-US"/>
              <a:t>FT232RL for USB-serial</a:t>
            </a:r>
            <a:br>
              <a:rPr lang="en-US"/>
            </a:br>
            <a:r>
              <a:rPr lang="en-US"/>
              <a:t>communication / Arduino</a:t>
            </a:r>
            <a:br>
              <a:rPr lang="en-US"/>
            </a:br>
            <a:r>
              <a:rPr lang="en-US"/>
              <a:t>Uno R3 </a:t>
            </a:r>
            <a:br>
              <a:rPr lang="en-US"/>
            </a:br>
            <a:endParaRPr lang="en-US"/>
          </a:p>
        </p:txBody>
      </p:sp>
      <p:pic>
        <p:nvPicPr>
          <p:cNvPr id="4" name="Picture 3"/>
          <p:cNvPicPr>
            <a:picLocks noChangeAspect="1"/>
          </p:cNvPicPr>
          <p:nvPr/>
        </p:nvPicPr>
        <p:blipFill>
          <a:blip r:embed="rId2"/>
          <a:stretch>
            <a:fillRect/>
          </a:stretch>
        </p:blipFill>
        <p:spPr>
          <a:xfrm>
            <a:off x="6824662" y="1438275"/>
            <a:ext cx="4657725" cy="3638550"/>
          </a:xfrm>
          <a:prstGeom prst="rect">
            <a:avLst/>
          </a:prstGeom>
        </p:spPr>
      </p:pic>
    </p:spTree>
    <p:extLst>
      <p:ext uri="{BB962C8B-B14F-4D97-AF65-F5344CB8AC3E}">
        <p14:creationId xmlns:p14="http://schemas.microsoft.com/office/powerpoint/2010/main" val="81828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8675"/>
          </a:xfrm>
        </p:spPr>
        <p:txBody>
          <a:bodyPr/>
          <a:lstStyle/>
          <a:p>
            <a:r>
              <a:rPr lang="en-US" b="1">
                <a:solidFill>
                  <a:schemeClr val="accent1">
                    <a:lumMod val="75000"/>
                  </a:schemeClr>
                </a:solidFill>
              </a:rPr>
              <a:t>Digital or </a:t>
            </a:r>
            <a:r>
              <a:rPr lang="en-US" b="1" smtClean="0">
                <a:solidFill>
                  <a:schemeClr val="accent1">
                    <a:lumMod val="75000"/>
                  </a:schemeClr>
                </a:solidFill>
              </a:rPr>
              <a:t>Analog</a:t>
            </a:r>
            <a:endParaRPr lang="en-US">
              <a:solidFill>
                <a:schemeClr val="accent1">
                  <a:lumMod val="75000"/>
                </a:schemeClr>
              </a:solidFill>
            </a:endParaRPr>
          </a:p>
        </p:txBody>
      </p:sp>
      <p:sp>
        <p:nvSpPr>
          <p:cNvPr id="3" name="Content Placeholder 2"/>
          <p:cNvSpPr>
            <a:spLocks noGrp="1"/>
          </p:cNvSpPr>
          <p:nvPr>
            <p:ph idx="1"/>
          </p:nvPr>
        </p:nvSpPr>
        <p:spPr>
          <a:xfrm>
            <a:off x="838200" y="1409700"/>
            <a:ext cx="10515600" cy="4767263"/>
          </a:xfrm>
        </p:spPr>
        <p:txBody>
          <a:bodyPr/>
          <a:lstStyle/>
          <a:p>
            <a:r>
              <a:rPr lang="en-US" b="1" smtClean="0">
                <a:solidFill>
                  <a:schemeClr val="accent2">
                    <a:lumMod val="50000"/>
                  </a:schemeClr>
                </a:solidFill>
              </a:rPr>
              <a:t>Digital</a:t>
            </a:r>
            <a:r>
              <a:rPr lang="en-US" smtClean="0"/>
              <a:t> </a:t>
            </a:r>
            <a:r>
              <a:rPr lang="en-US"/>
              <a:t>– may take two values only: ON or OFF (1 or </a:t>
            </a:r>
            <a:r>
              <a:rPr lang="en-US" smtClean="0"/>
              <a:t>0 / binary </a:t>
            </a:r>
            <a:r>
              <a:rPr lang="en-US"/>
              <a:t>signal</a:t>
            </a:r>
            <a:r>
              <a:rPr lang="en-US" smtClean="0"/>
              <a:t>)</a:t>
            </a:r>
          </a:p>
          <a:p>
            <a:r>
              <a:rPr lang="en-US" b="1" smtClean="0">
                <a:solidFill>
                  <a:schemeClr val="accent2">
                    <a:lumMod val="50000"/>
                  </a:schemeClr>
                </a:solidFill>
              </a:rPr>
              <a:t>Analog</a:t>
            </a:r>
            <a:r>
              <a:rPr lang="en-US" smtClean="0"/>
              <a:t> </a:t>
            </a:r>
            <a:r>
              <a:rPr lang="en-US"/>
              <a:t>– has many (infinite) </a:t>
            </a:r>
            <a:r>
              <a:rPr lang="en-US" smtClean="0"/>
              <a:t>values (continuous signal) </a:t>
            </a:r>
          </a:p>
          <a:p>
            <a:r>
              <a:rPr lang="en-US">
                <a:solidFill>
                  <a:schemeClr val="accent2">
                    <a:lumMod val="50000"/>
                  </a:schemeClr>
                </a:solidFill>
              </a:rPr>
              <a:t>Output pins </a:t>
            </a:r>
            <a:r>
              <a:rPr lang="en-US"/>
              <a:t>can provide 40 mA of current</a:t>
            </a:r>
          </a:p>
          <a:p>
            <a:pPr marL="0" indent="0">
              <a:buNone/>
            </a:pPr>
            <a:r>
              <a:rPr lang="en-US"/>
              <a:t/>
            </a:r>
            <a:br>
              <a:rPr lang="en-US"/>
            </a:br>
            <a:endParaRPr lang="en-US"/>
          </a:p>
        </p:txBody>
      </p:sp>
      <p:pic>
        <p:nvPicPr>
          <p:cNvPr id="4" name="Picture 3"/>
          <p:cNvPicPr>
            <a:picLocks noChangeAspect="1"/>
          </p:cNvPicPr>
          <p:nvPr/>
        </p:nvPicPr>
        <p:blipFill>
          <a:blip r:embed="rId2"/>
          <a:stretch>
            <a:fillRect/>
          </a:stretch>
        </p:blipFill>
        <p:spPr>
          <a:xfrm>
            <a:off x="349250" y="3141091"/>
            <a:ext cx="4857750" cy="3348609"/>
          </a:xfrm>
          <a:prstGeom prst="rect">
            <a:avLst/>
          </a:prstGeom>
        </p:spPr>
      </p:pic>
      <p:pic>
        <p:nvPicPr>
          <p:cNvPr id="5" name="Content Placeholder 3"/>
          <p:cNvPicPr>
            <a:picLocks noChangeAspect="1"/>
          </p:cNvPicPr>
          <p:nvPr/>
        </p:nvPicPr>
        <p:blipFill>
          <a:blip r:embed="rId3"/>
          <a:stretch>
            <a:fillRect/>
          </a:stretch>
        </p:blipFill>
        <p:spPr>
          <a:xfrm>
            <a:off x="5670550" y="3137072"/>
            <a:ext cx="5931556" cy="2988222"/>
          </a:xfrm>
          <a:prstGeom prst="rect">
            <a:avLst/>
          </a:prstGeom>
        </p:spPr>
      </p:pic>
    </p:spTree>
    <p:extLst>
      <p:ext uri="{BB962C8B-B14F-4D97-AF65-F5344CB8AC3E}">
        <p14:creationId xmlns:p14="http://schemas.microsoft.com/office/powerpoint/2010/main" val="1012316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365125"/>
            <a:ext cx="10515600" cy="485775"/>
          </a:xfrm>
        </p:spPr>
        <p:txBody>
          <a:bodyPr>
            <a:normAutofit fontScale="90000"/>
          </a:bodyPr>
          <a:lstStyle/>
          <a:p>
            <a:r>
              <a:rPr lang="en-US" b="1">
                <a:solidFill>
                  <a:schemeClr val="accent1">
                    <a:lumMod val="75000"/>
                  </a:schemeClr>
                </a:solidFill>
              </a:rPr>
              <a:t>Input </a:t>
            </a:r>
            <a:r>
              <a:rPr lang="en-US" b="1" smtClean="0">
                <a:solidFill>
                  <a:schemeClr val="accent1">
                    <a:lumMod val="75000"/>
                  </a:schemeClr>
                </a:solidFill>
              </a:rPr>
              <a:t>voltage </a:t>
            </a:r>
            <a:r>
              <a:rPr lang="en-US" b="1">
                <a:solidFill>
                  <a:schemeClr val="accent1">
                    <a:lumMod val="75000"/>
                  </a:schemeClr>
                </a:solidFill>
              </a:rPr>
              <a:t>to the Arduino </a:t>
            </a:r>
            <a:r>
              <a:rPr lang="en-US" b="1" smtClean="0">
                <a:solidFill>
                  <a:schemeClr val="accent1">
                    <a:lumMod val="75000"/>
                  </a:schemeClr>
                </a:solidFill>
              </a:rPr>
              <a:t>board</a:t>
            </a:r>
            <a:endParaRPr lang="en-US">
              <a:solidFill>
                <a:schemeClr val="accent1">
                  <a:lumMod val="75000"/>
                </a:schemeClr>
              </a:solidFill>
            </a:endParaRPr>
          </a:p>
        </p:txBody>
      </p:sp>
      <p:sp>
        <p:nvSpPr>
          <p:cNvPr id="3" name="Content Placeholder 2"/>
          <p:cNvSpPr>
            <a:spLocks noGrp="1"/>
          </p:cNvSpPr>
          <p:nvPr>
            <p:ph idx="1"/>
          </p:nvPr>
        </p:nvSpPr>
        <p:spPr>
          <a:xfrm>
            <a:off x="673100" y="1054100"/>
            <a:ext cx="11036300" cy="1917700"/>
          </a:xfrm>
        </p:spPr>
        <p:txBody>
          <a:bodyPr>
            <a:noAutofit/>
          </a:bodyPr>
          <a:lstStyle/>
          <a:p>
            <a:pPr marL="0" indent="0">
              <a:buNone/>
            </a:pPr>
            <a:r>
              <a:rPr lang="en-US" b="1">
                <a:solidFill>
                  <a:schemeClr val="accent2">
                    <a:lumMod val="75000"/>
                  </a:schemeClr>
                </a:solidFill>
              </a:rPr>
              <a:t>The power pins are as follows:</a:t>
            </a:r>
            <a:endParaRPr lang="en-US">
              <a:solidFill>
                <a:schemeClr val="accent2">
                  <a:lumMod val="75000"/>
                </a:schemeClr>
              </a:solidFill>
            </a:endParaRPr>
          </a:p>
          <a:p>
            <a:r>
              <a:rPr lang="en-US" b="1">
                <a:solidFill>
                  <a:schemeClr val="accent2">
                    <a:lumMod val="75000"/>
                  </a:schemeClr>
                </a:solidFill>
              </a:rPr>
              <a:t>Vin. </a:t>
            </a:r>
            <a:r>
              <a:rPr lang="en-US"/>
              <a:t>The input voltage to the Arduino board when it's using an external power</a:t>
            </a:r>
            <a:r>
              <a:rPr lang="en-US" b="1"/>
              <a:t> </a:t>
            </a:r>
            <a:r>
              <a:rPr lang="en-US"/>
              <a:t>source (as opposed to 5 volts from the USB connection or other regulated power source). You can supply voltage through this pin, or, if supplying voltage via the power jack, access it through this pin. (7v-12v</a:t>
            </a:r>
            <a:r>
              <a:rPr lang="en-US" smtClean="0"/>
              <a:t>)</a:t>
            </a:r>
          </a:p>
        </p:txBody>
      </p:sp>
      <p:pic>
        <p:nvPicPr>
          <p:cNvPr id="5" name="Picture 4"/>
          <p:cNvPicPr>
            <a:picLocks noChangeAspect="1"/>
          </p:cNvPicPr>
          <p:nvPr/>
        </p:nvPicPr>
        <p:blipFill>
          <a:blip r:embed="rId2"/>
          <a:stretch>
            <a:fillRect/>
          </a:stretch>
        </p:blipFill>
        <p:spPr>
          <a:xfrm>
            <a:off x="6654800" y="3518039"/>
            <a:ext cx="5303837" cy="2830373"/>
          </a:xfrm>
          <a:prstGeom prst="rect">
            <a:avLst/>
          </a:prstGeom>
        </p:spPr>
      </p:pic>
      <p:sp>
        <p:nvSpPr>
          <p:cNvPr id="6" name="Content Placeholder 2"/>
          <p:cNvSpPr txBox="1">
            <a:spLocks/>
          </p:cNvSpPr>
          <p:nvPr/>
        </p:nvSpPr>
        <p:spPr>
          <a:xfrm>
            <a:off x="609600" y="3441701"/>
            <a:ext cx="5956300" cy="3251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mtClean="0">
                <a:solidFill>
                  <a:schemeClr val="accent2">
                    <a:lumMod val="75000"/>
                  </a:schemeClr>
                </a:solidFill>
              </a:rPr>
              <a:t>5V. </a:t>
            </a:r>
            <a:r>
              <a:rPr lang="en-US" smtClean="0"/>
              <a:t>The regulated power supply used to power the microcontroller and other</a:t>
            </a:r>
            <a:r>
              <a:rPr lang="en-US" b="1" smtClean="0"/>
              <a:t> </a:t>
            </a:r>
            <a:r>
              <a:rPr lang="en-US" smtClean="0"/>
              <a:t>components on the board. This can come either from Vin via an on-board regulator, or be supplied by USB or another regulated 5V supply.</a:t>
            </a:r>
          </a:p>
          <a:p>
            <a:r>
              <a:rPr lang="en-US" b="1" smtClean="0">
                <a:solidFill>
                  <a:schemeClr val="accent2">
                    <a:lumMod val="75000"/>
                  </a:schemeClr>
                </a:solidFill>
              </a:rPr>
              <a:t>3V3. </a:t>
            </a:r>
            <a:r>
              <a:rPr lang="en-US" smtClean="0"/>
              <a:t>A 3.3 volt supply generated by the on-board FTDI chip. Maximum current</a:t>
            </a:r>
            <a:r>
              <a:rPr lang="en-US" b="1" smtClean="0"/>
              <a:t> </a:t>
            </a:r>
            <a:r>
              <a:rPr lang="en-US" smtClean="0"/>
              <a:t>draw is 50 mA.</a:t>
            </a:r>
          </a:p>
          <a:p>
            <a:r>
              <a:rPr lang="en-US" b="1" smtClean="0">
                <a:solidFill>
                  <a:schemeClr val="accent2">
                    <a:lumMod val="75000"/>
                  </a:schemeClr>
                </a:solidFill>
              </a:rPr>
              <a:t>GND.</a:t>
            </a:r>
            <a:r>
              <a:rPr lang="en-US" smtClean="0"/>
              <a:t> Ground pins.</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348851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Serial </a:t>
            </a:r>
            <a:r>
              <a:rPr lang="en-US" b="1" smtClean="0">
                <a:solidFill>
                  <a:schemeClr val="accent1">
                    <a:lumMod val="75000"/>
                  </a:schemeClr>
                </a:solidFill>
              </a:rPr>
              <a:t>Communication</a:t>
            </a:r>
            <a:endParaRPr lang="en-US">
              <a:solidFill>
                <a:schemeClr val="accent1">
                  <a:lumMod val="75000"/>
                </a:schemeClr>
              </a:solidFill>
            </a:endParaRPr>
          </a:p>
        </p:txBody>
      </p:sp>
      <p:sp>
        <p:nvSpPr>
          <p:cNvPr id="3" name="Content Placeholder 2"/>
          <p:cNvSpPr>
            <a:spLocks noGrp="1"/>
          </p:cNvSpPr>
          <p:nvPr>
            <p:ph idx="1"/>
          </p:nvPr>
        </p:nvSpPr>
        <p:spPr>
          <a:xfrm>
            <a:off x="838200" y="1825625"/>
            <a:ext cx="8864600" cy="1006475"/>
          </a:xfrm>
        </p:spPr>
        <p:txBody>
          <a:bodyPr/>
          <a:lstStyle/>
          <a:p>
            <a:r>
              <a:rPr lang="en-US" b="1">
                <a:solidFill>
                  <a:schemeClr val="accent2">
                    <a:lumMod val="50000"/>
                  </a:schemeClr>
                </a:solidFill>
              </a:rPr>
              <a:t>RX</a:t>
            </a:r>
            <a:r>
              <a:rPr lang="en-US">
                <a:solidFill>
                  <a:schemeClr val="accent2">
                    <a:lumMod val="50000"/>
                  </a:schemeClr>
                </a:solidFill>
              </a:rPr>
              <a:t> </a:t>
            </a:r>
            <a:r>
              <a:rPr lang="en-US"/>
              <a:t>blinks when the Arduino is receiving data</a:t>
            </a:r>
            <a:r>
              <a:rPr lang="en-US" smtClean="0"/>
              <a:t>.</a:t>
            </a:r>
            <a:endParaRPr lang="en-US"/>
          </a:p>
          <a:p>
            <a:r>
              <a:rPr lang="en-US" b="1" smtClean="0">
                <a:solidFill>
                  <a:schemeClr val="accent2">
                    <a:lumMod val="50000"/>
                  </a:schemeClr>
                </a:solidFill>
              </a:rPr>
              <a:t>TX</a:t>
            </a:r>
            <a:r>
              <a:rPr lang="en-US" smtClean="0">
                <a:solidFill>
                  <a:schemeClr val="accent2">
                    <a:lumMod val="50000"/>
                  </a:schemeClr>
                </a:solidFill>
              </a:rPr>
              <a:t> </a:t>
            </a:r>
            <a:r>
              <a:rPr lang="en-US"/>
              <a:t>blinks when the Arduino is transmitting data.</a:t>
            </a:r>
          </a:p>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3117850"/>
            <a:ext cx="7113587" cy="362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21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chemeClr val="accent1">
                    <a:lumMod val="75000"/>
                  </a:schemeClr>
                </a:solidFill>
              </a:rPr>
              <a:t>Serial data transfer with </a:t>
            </a:r>
            <a:r>
              <a:rPr lang="en-US" b="1" smtClean="0">
                <a:solidFill>
                  <a:schemeClr val="accent1">
                    <a:lumMod val="75000"/>
                  </a:schemeClr>
                </a:solidFill>
              </a:rPr>
              <a:t>Arduino UNO</a:t>
            </a:r>
            <a:endParaRPr lang="en-US">
              <a:solidFill>
                <a:schemeClr val="accent1">
                  <a:lumMod val="75000"/>
                </a:schemeClr>
              </a:solidFill>
            </a:endParaRPr>
          </a:p>
        </p:txBody>
      </p:sp>
      <p:sp>
        <p:nvSpPr>
          <p:cNvPr id="3" name="Content Placeholder 2"/>
          <p:cNvSpPr>
            <a:spLocks noGrp="1"/>
          </p:cNvSpPr>
          <p:nvPr>
            <p:ph idx="1"/>
          </p:nvPr>
        </p:nvSpPr>
        <p:spPr>
          <a:xfrm>
            <a:off x="838201" y="1825625"/>
            <a:ext cx="4140200" cy="4470400"/>
          </a:xfrm>
        </p:spPr>
        <p:txBody>
          <a:bodyPr>
            <a:normAutofit/>
          </a:bodyPr>
          <a:lstStyle/>
          <a:p>
            <a:r>
              <a:rPr lang="en-US" smtClean="0"/>
              <a:t>Universal </a:t>
            </a:r>
            <a:r>
              <a:rPr lang="en-US"/>
              <a:t>asynchronous receiver/transmitter </a:t>
            </a:r>
            <a:r>
              <a:rPr lang="en-US" b="1">
                <a:solidFill>
                  <a:schemeClr val="accent2">
                    <a:lumMod val="50000"/>
                  </a:schemeClr>
                </a:solidFill>
              </a:rPr>
              <a:t>(UART</a:t>
            </a:r>
            <a:r>
              <a:rPr lang="en-US" b="1" smtClean="0">
                <a:solidFill>
                  <a:schemeClr val="accent2">
                    <a:lumMod val="50000"/>
                  </a:schemeClr>
                </a:solidFill>
              </a:rPr>
              <a:t>)</a:t>
            </a:r>
            <a:endParaRPr lang="en-US" b="1">
              <a:solidFill>
                <a:schemeClr val="accent2">
                  <a:lumMod val="50000"/>
                </a:schemeClr>
              </a:solidFill>
            </a:endParaRPr>
          </a:p>
          <a:p>
            <a:r>
              <a:rPr lang="en-US" smtClean="0"/>
              <a:t>Serial </a:t>
            </a:r>
            <a:r>
              <a:rPr lang="en-US"/>
              <a:t>Peripheral Interface </a:t>
            </a:r>
            <a:r>
              <a:rPr lang="en-US" b="1">
                <a:solidFill>
                  <a:schemeClr val="accent2">
                    <a:lumMod val="50000"/>
                  </a:schemeClr>
                </a:solidFill>
              </a:rPr>
              <a:t>(SPI</a:t>
            </a:r>
            <a:r>
              <a:rPr lang="en-US" b="1" smtClean="0">
                <a:solidFill>
                  <a:schemeClr val="accent2">
                    <a:lumMod val="50000"/>
                  </a:schemeClr>
                </a:solidFill>
              </a:rPr>
              <a:t>)</a:t>
            </a:r>
            <a:endParaRPr lang="en-US" b="1">
              <a:solidFill>
                <a:schemeClr val="accent2">
                  <a:lumMod val="50000"/>
                </a:schemeClr>
              </a:solidFill>
            </a:endParaRPr>
          </a:p>
          <a:p>
            <a:r>
              <a:rPr lang="en-US" smtClean="0"/>
              <a:t>Inter-integrated </a:t>
            </a:r>
            <a:r>
              <a:rPr lang="en-US"/>
              <a:t>Circuit </a:t>
            </a:r>
            <a:r>
              <a:rPr lang="en-US" b="1">
                <a:solidFill>
                  <a:schemeClr val="accent2">
                    <a:lumMod val="50000"/>
                  </a:schemeClr>
                </a:solidFill>
              </a:rPr>
              <a:t>(I2C) </a:t>
            </a:r>
            <a:r>
              <a:rPr lang="en-US"/>
              <a:t>or Two-Wire Interface </a:t>
            </a:r>
            <a:r>
              <a:rPr lang="en-US" b="1">
                <a:solidFill>
                  <a:schemeClr val="accent2">
                    <a:lumMod val="50000"/>
                  </a:schemeClr>
                </a:solidFill>
              </a:rPr>
              <a:t>(TWI</a:t>
            </a:r>
            <a:r>
              <a:rPr lang="en-US" b="1" smtClean="0">
                <a:solidFill>
                  <a:schemeClr val="accent2">
                    <a:lumMod val="50000"/>
                  </a:schemeClr>
                </a:solidFill>
              </a:rPr>
              <a:t>)</a:t>
            </a:r>
            <a:endParaRPr lang="en-US" b="1">
              <a:solidFill>
                <a:schemeClr val="accent2">
                  <a:lumMod val="50000"/>
                </a:scheme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063" y="1690688"/>
            <a:ext cx="6193170" cy="460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3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Serial </a:t>
            </a:r>
            <a:r>
              <a:rPr lang="en-US" b="1">
                <a:solidFill>
                  <a:schemeClr val="accent1">
                    <a:lumMod val="75000"/>
                  </a:schemeClr>
                </a:solidFill>
              </a:rPr>
              <a:t>Communication </a:t>
            </a:r>
            <a:r>
              <a:rPr lang="en-US" b="1" smtClean="0">
                <a:solidFill>
                  <a:schemeClr val="accent1">
                    <a:lumMod val="75000"/>
                  </a:schemeClr>
                </a:solidFill>
              </a:rPr>
              <a:t>- UART</a:t>
            </a:r>
            <a:endParaRPr lang="en-US">
              <a:solidFill>
                <a:schemeClr val="accent1">
                  <a:lumMod val="75000"/>
                </a:schemeClr>
              </a:solidFill>
            </a:endParaRPr>
          </a:p>
        </p:txBody>
      </p:sp>
      <p:sp>
        <p:nvSpPr>
          <p:cNvPr id="3" name="Content Placeholder 2"/>
          <p:cNvSpPr>
            <a:spLocks noGrp="1"/>
          </p:cNvSpPr>
          <p:nvPr>
            <p:ph idx="1"/>
          </p:nvPr>
        </p:nvSpPr>
        <p:spPr>
          <a:xfrm>
            <a:off x="711200" y="1690687"/>
            <a:ext cx="10515600" cy="2360613"/>
          </a:xfrm>
        </p:spPr>
        <p:txBody>
          <a:bodyPr/>
          <a:lstStyle/>
          <a:p>
            <a:pPr lvl="0"/>
            <a:r>
              <a:rPr lang="en-US"/>
              <a:t>All Arduino boards have at least one serial port (also known as a UART). It communicates on digital pins 0 (RX) and 1 (TX) as well as with the computer via </a:t>
            </a:r>
            <a:r>
              <a:rPr lang="en-US" smtClean="0"/>
              <a:t>USB.</a:t>
            </a:r>
            <a:endParaRPr lang="en-US"/>
          </a:p>
          <a:p>
            <a:pPr lvl="0"/>
            <a:r>
              <a:rPr lang="en-US"/>
              <a:t>Used for communication between the Arduino board and a computer or other </a:t>
            </a:r>
            <a:r>
              <a:rPr lang="en-US" smtClean="0"/>
              <a:t>devices.</a:t>
            </a: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4416425"/>
            <a:ext cx="57150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18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Serial Communication </a:t>
            </a:r>
            <a:r>
              <a:rPr lang="en-US" b="1" dirty="0" smtClean="0">
                <a:solidFill>
                  <a:schemeClr val="accent1">
                    <a:lumMod val="75000"/>
                  </a:schemeClr>
                </a:solidFill>
              </a:rPr>
              <a:t>(other)</a:t>
            </a:r>
            <a:endParaRPr lang="en-US" b="1" dirty="0">
              <a:solidFill>
                <a:schemeClr val="accent1">
                  <a:lumMod val="75000"/>
                </a:schemeClr>
              </a:solidFill>
            </a:endParaRPr>
          </a:p>
        </p:txBody>
      </p:sp>
      <p:sp>
        <p:nvSpPr>
          <p:cNvPr id="3" name="Content Placeholder 2"/>
          <p:cNvSpPr>
            <a:spLocks noGrp="1"/>
          </p:cNvSpPr>
          <p:nvPr>
            <p:ph idx="1"/>
          </p:nvPr>
        </p:nvSpPr>
        <p:spPr>
          <a:xfrm>
            <a:off x="838200" y="1825625"/>
            <a:ext cx="10515600" cy="498475"/>
          </a:xfrm>
        </p:spPr>
        <p:txBody>
          <a:bodyPr>
            <a:noAutofit/>
          </a:bodyPr>
          <a:lstStyle/>
          <a:p>
            <a:pPr marL="0" indent="0">
              <a:buNone/>
            </a:pPr>
            <a:r>
              <a:rPr lang="en-US" sz="4000" dirty="0" smtClean="0">
                <a:solidFill>
                  <a:schemeClr val="accent2">
                    <a:lumMod val="50000"/>
                  </a:schemeClr>
                </a:solidFill>
              </a:rPr>
              <a:t>SPI					</a:t>
            </a:r>
            <a:r>
              <a:rPr lang="en-US" sz="4000" smtClean="0">
                <a:solidFill>
                  <a:schemeClr val="accent2">
                    <a:lumMod val="50000"/>
                  </a:schemeClr>
                </a:solidFill>
              </a:rPr>
              <a:t>	I2C</a:t>
            </a:r>
            <a:endParaRPr lang="en-US" sz="4000" dirty="0">
              <a:solidFill>
                <a:schemeClr val="accent2">
                  <a:lumMod val="50000"/>
                </a:schemeClr>
              </a:solidFill>
            </a:endParaRPr>
          </a:p>
        </p:txBody>
      </p:sp>
      <p:pic>
        <p:nvPicPr>
          <p:cNvPr id="4" name="Picture 3"/>
          <p:cNvPicPr>
            <a:picLocks noChangeAspect="1"/>
          </p:cNvPicPr>
          <p:nvPr/>
        </p:nvPicPr>
        <p:blipFill>
          <a:blip r:embed="rId2"/>
          <a:stretch>
            <a:fillRect/>
          </a:stretch>
        </p:blipFill>
        <p:spPr>
          <a:xfrm>
            <a:off x="238778" y="3019426"/>
            <a:ext cx="4790421" cy="3157537"/>
          </a:xfrm>
          <a:prstGeom prst="rect">
            <a:avLst/>
          </a:prstGeom>
        </p:spPr>
      </p:pic>
      <p:pic>
        <p:nvPicPr>
          <p:cNvPr id="5" name="Picture 4"/>
          <p:cNvPicPr>
            <a:picLocks noChangeAspect="1"/>
          </p:cNvPicPr>
          <p:nvPr/>
        </p:nvPicPr>
        <p:blipFill>
          <a:blip r:embed="rId3"/>
          <a:stretch>
            <a:fillRect/>
          </a:stretch>
        </p:blipFill>
        <p:spPr>
          <a:xfrm>
            <a:off x="5905500" y="3019426"/>
            <a:ext cx="4976812" cy="2305679"/>
          </a:xfrm>
          <a:prstGeom prst="rect">
            <a:avLst/>
          </a:prstGeom>
        </p:spPr>
      </p:pic>
    </p:spTree>
    <p:extLst>
      <p:ext uri="{BB962C8B-B14F-4D97-AF65-F5344CB8AC3E}">
        <p14:creationId xmlns:p14="http://schemas.microsoft.com/office/powerpoint/2010/main" val="125888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accent1">
                    <a:lumMod val="75000"/>
                  </a:schemeClr>
                </a:solidFill>
              </a:rPr>
              <a:t>Software Serial</a:t>
            </a:r>
            <a:endParaRPr lang="en-US" dirty="0">
              <a:solidFill>
                <a:schemeClr val="accent1">
                  <a:lumMod val="75000"/>
                </a:schemeClr>
              </a:solidFill>
            </a:endParaRPr>
          </a:p>
        </p:txBody>
      </p:sp>
      <p:sp>
        <p:nvSpPr>
          <p:cNvPr id="3" name="Content Placeholder 2"/>
          <p:cNvSpPr>
            <a:spLocks noGrp="1"/>
          </p:cNvSpPr>
          <p:nvPr>
            <p:ph idx="1"/>
          </p:nvPr>
        </p:nvSpPr>
        <p:spPr/>
        <p:txBody>
          <a:bodyPr>
            <a:noAutofit/>
          </a:bodyPr>
          <a:lstStyle/>
          <a:p>
            <a:r>
              <a:rPr lang="en-US" sz="3200" smtClean="0"/>
              <a:t>It </a:t>
            </a:r>
            <a:r>
              <a:rPr lang="en-US" sz="3200"/>
              <a:t>is possible to have multiple software serial ports (UART) with speeds up to </a:t>
            </a:r>
            <a:r>
              <a:rPr lang="en-US" sz="3200" smtClean="0"/>
              <a:t>115200 bps.</a:t>
            </a:r>
            <a:endParaRPr lang="en-US" sz="3200"/>
          </a:p>
          <a:p>
            <a:r>
              <a:rPr lang="en-US" sz="3200" smtClean="0"/>
              <a:t>If </a:t>
            </a:r>
            <a:r>
              <a:rPr lang="en-US" sz="3200"/>
              <a:t>using multiple software serial ports, only one can receive data at a time</a:t>
            </a:r>
            <a:r>
              <a:rPr lang="en-US" sz="3200" smtClean="0"/>
              <a:t>.</a:t>
            </a:r>
            <a:endParaRPr lang="en-US" sz="3200" dirty="0"/>
          </a:p>
        </p:txBody>
      </p:sp>
    </p:spTree>
    <p:extLst>
      <p:ext uri="{BB962C8B-B14F-4D97-AF65-F5344CB8AC3E}">
        <p14:creationId xmlns:p14="http://schemas.microsoft.com/office/powerpoint/2010/main" val="1097117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0632"/>
            <a:ext cx="10515600" cy="1325563"/>
          </a:xfrm>
        </p:spPr>
        <p:txBody>
          <a:bodyPr/>
          <a:lstStyle/>
          <a:p>
            <a:r>
              <a:rPr lang="en-US" b="1">
                <a:solidFill>
                  <a:schemeClr val="accent1">
                    <a:lumMod val="75000"/>
                  </a:schemeClr>
                </a:solidFill>
              </a:rPr>
              <a:t>What is Arduino? </a:t>
            </a:r>
          </a:p>
        </p:txBody>
      </p:sp>
      <p:sp>
        <p:nvSpPr>
          <p:cNvPr id="3" name="Content Placeholder 2"/>
          <p:cNvSpPr>
            <a:spLocks noGrp="1"/>
          </p:cNvSpPr>
          <p:nvPr>
            <p:ph idx="1"/>
          </p:nvPr>
        </p:nvSpPr>
        <p:spPr>
          <a:xfrm>
            <a:off x="762000" y="1564594"/>
            <a:ext cx="10515600" cy="4963205"/>
          </a:xfrm>
        </p:spPr>
        <p:txBody>
          <a:bodyPr>
            <a:normAutofit fontScale="85000" lnSpcReduction="20000"/>
          </a:bodyPr>
          <a:lstStyle/>
          <a:p>
            <a:pPr>
              <a:lnSpc>
                <a:spcPct val="150000"/>
              </a:lnSpc>
              <a:spcBef>
                <a:spcPts val="200"/>
              </a:spcBef>
              <a:spcAft>
                <a:spcPts val="200"/>
              </a:spcAft>
            </a:pPr>
            <a:r>
              <a:rPr lang="en-US" sz="3200"/>
              <a:t>The Arduino is a programmable hardware board that </a:t>
            </a:r>
            <a:r>
              <a:rPr lang="en-US" sz="3200" smtClean="0"/>
              <a:t>runs an </a:t>
            </a:r>
            <a:r>
              <a:rPr lang="en-US" sz="3200"/>
              <a:t>8-bit /16 Mhz microcontroller with a special </a:t>
            </a:r>
            <a:r>
              <a:rPr lang="en-US" sz="3200" smtClean="0"/>
              <a:t>bootloader that </a:t>
            </a:r>
            <a:r>
              <a:rPr lang="en-US" sz="3200"/>
              <a:t>allows users to upload programs to </a:t>
            </a:r>
            <a:r>
              <a:rPr lang="en-US" sz="3200" smtClean="0"/>
              <a:t>the microcontroller</a:t>
            </a:r>
            <a:r>
              <a:rPr lang="en-US" sz="3200"/>
              <a:t>. </a:t>
            </a:r>
            <a:endParaRPr lang="en-US" sz="3200" smtClean="0"/>
          </a:p>
          <a:p>
            <a:pPr marL="457200" lvl="1" indent="0">
              <a:lnSpc>
                <a:spcPct val="150000"/>
              </a:lnSpc>
              <a:spcBef>
                <a:spcPts val="200"/>
              </a:spcBef>
              <a:spcAft>
                <a:spcPts val="200"/>
              </a:spcAft>
              <a:buNone/>
            </a:pPr>
            <a:r>
              <a:rPr lang="en-US" sz="2800" smtClean="0"/>
              <a:t>+ It has </a:t>
            </a:r>
            <a:r>
              <a:rPr lang="en-US" sz="2800" smtClean="0">
                <a:solidFill>
                  <a:schemeClr val="accent2">
                    <a:lumMod val="75000"/>
                  </a:schemeClr>
                </a:solidFill>
              </a:rPr>
              <a:t>digital input pins </a:t>
            </a:r>
            <a:r>
              <a:rPr lang="en-US" sz="2800" smtClean="0"/>
              <a:t>for input from switches and output to Actuators (LEDS or electrical motors)</a:t>
            </a:r>
            <a:br>
              <a:rPr lang="en-US" sz="2800" smtClean="0"/>
            </a:br>
            <a:r>
              <a:rPr lang="en-US" sz="2800" smtClean="0"/>
              <a:t>+ It also has </a:t>
            </a:r>
            <a:r>
              <a:rPr lang="en-US" sz="2800" smtClean="0">
                <a:solidFill>
                  <a:schemeClr val="accent2">
                    <a:lumMod val="75000"/>
                  </a:schemeClr>
                </a:solidFill>
              </a:rPr>
              <a:t>analog pins </a:t>
            </a:r>
            <a:r>
              <a:rPr lang="en-US" sz="2800" smtClean="0"/>
              <a:t>to accept inputs from voltagebased sensors. </a:t>
            </a:r>
            <a:br>
              <a:rPr lang="en-US" sz="2800" smtClean="0"/>
            </a:br>
            <a:endParaRPr lang="en-US" sz="2800" smtClean="0"/>
          </a:p>
          <a:p>
            <a:pPr>
              <a:lnSpc>
                <a:spcPct val="150000"/>
              </a:lnSpc>
              <a:spcBef>
                <a:spcPts val="200"/>
              </a:spcBef>
              <a:spcAft>
                <a:spcPts val="200"/>
              </a:spcAft>
            </a:pPr>
            <a:r>
              <a:rPr lang="en-US" sz="3200" smtClean="0"/>
              <a:t>Arduino </a:t>
            </a:r>
            <a:r>
              <a:rPr lang="en-US" sz="3200"/>
              <a:t>can be used to develop stand-alone </a:t>
            </a:r>
            <a:r>
              <a:rPr lang="en-US" sz="3200" smtClean="0"/>
              <a:t>interactive objects </a:t>
            </a:r>
            <a:r>
              <a:rPr lang="en-US" sz="3200"/>
              <a:t>or can be connected to software on your </a:t>
            </a:r>
            <a:r>
              <a:rPr lang="en-US" sz="3200" smtClean="0"/>
              <a:t>computer.</a:t>
            </a:r>
            <a:endParaRPr lang="en-US"/>
          </a:p>
        </p:txBody>
      </p:sp>
    </p:spTree>
    <p:extLst>
      <p:ext uri="{BB962C8B-B14F-4D97-AF65-F5344CB8AC3E}">
        <p14:creationId xmlns:p14="http://schemas.microsoft.com/office/powerpoint/2010/main" val="367440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What is </a:t>
            </a:r>
            <a:r>
              <a:rPr lang="en-US" b="1" smtClean="0">
                <a:solidFill>
                  <a:schemeClr val="accent1">
                    <a:lumMod val="75000"/>
                  </a:schemeClr>
                </a:solidFill>
              </a:rPr>
              <a:t>Arduino? </a:t>
            </a:r>
            <a:br>
              <a:rPr lang="en-US" b="1" smtClean="0">
                <a:solidFill>
                  <a:schemeClr val="accent1">
                    <a:lumMod val="75000"/>
                  </a:schemeClr>
                </a:solidFill>
              </a:rPr>
            </a:br>
            <a:r>
              <a:rPr lang="en-US" b="1" smtClean="0">
                <a:solidFill>
                  <a:schemeClr val="accent1">
                    <a:lumMod val="75000"/>
                  </a:schemeClr>
                </a:solidFill>
              </a:rPr>
              <a:t>Open </a:t>
            </a:r>
            <a:r>
              <a:rPr lang="en-US" b="1">
                <a:solidFill>
                  <a:schemeClr val="accent1">
                    <a:lumMod val="75000"/>
                  </a:schemeClr>
                </a:solidFill>
              </a:rPr>
              <a:t>Source</a:t>
            </a:r>
            <a:r>
              <a:rPr lang="en-US">
                <a:solidFill>
                  <a:schemeClr val="accent1">
                    <a:lumMod val="75000"/>
                  </a:schemeClr>
                </a:solidFill>
              </a:rPr>
              <a:t> </a:t>
            </a:r>
          </a:p>
        </p:txBody>
      </p:sp>
      <p:sp>
        <p:nvSpPr>
          <p:cNvPr id="3" name="Content Placeholder 2"/>
          <p:cNvSpPr>
            <a:spLocks noGrp="1"/>
          </p:cNvSpPr>
          <p:nvPr>
            <p:ph idx="1"/>
          </p:nvPr>
        </p:nvSpPr>
        <p:spPr>
          <a:xfrm>
            <a:off x="838200" y="1825624"/>
            <a:ext cx="10833100" cy="4867275"/>
          </a:xfrm>
        </p:spPr>
        <p:txBody>
          <a:bodyPr>
            <a:normAutofit lnSpcReduction="10000"/>
          </a:bodyPr>
          <a:lstStyle/>
          <a:p>
            <a:pPr>
              <a:lnSpc>
                <a:spcPct val="110000"/>
              </a:lnSpc>
            </a:pPr>
            <a:r>
              <a:rPr lang="en-US" smtClean="0">
                <a:solidFill>
                  <a:schemeClr val="accent2">
                    <a:lumMod val="75000"/>
                  </a:schemeClr>
                </a:solidFill>
              </a:rPr>
              <a:t>Open </a:t>
            </a:r>
            <a:r>
              <a:rPr lang="en-US">
                <a:solidFill>
                  <a:schemeClr val="accent2">
                    <a:lumMod val="75000"/>
                  </a:schemeClr>
                </a:solidFill>
              </a:rPr>
              <a:t>Source Hardware</a:t>
            </a:r>
            <a:r>
              <a:rPr lang="en-US"/>
              <a:t/>
            </a:r>
            <a:br>
              <a:rPr lang="en-US"/>
            </a:br>
            <a:r>
              <a:rPr lang="en-US"/>
              <a:t>The Arduino system is open source - all hardware (made by Arduino</a:t>
            </a:r>
            <a:br>
              <a:rPr lang="en-US"/>
            </a:br>
            <a:r>
              <a:rPr lang="en-US"/>
              <a:t>distributors) has the schematics and PCB layouts available online</a:t>
            </a:r>
            <a:r>
              <a:rPr lang="en-US" smtClean="0"/>
              <a:t>.</a:t>
            </a:r>
          </a:p>
          <a:p>
            <a:pPr>
              <a:lnSpc>
                <a:spcPct val="110000"/>
              </a:lnSpc>
            </a:pPr>
            <a:r>
              <a:rPr lang="en-US" smtClean="0">
                <a:solidFill>
                  <a:schemeClr val="accent2">
                    <a:lumMod val="75000"/>
                  </a:schemeClr>
                </a:solidFill>
              </a:rPr>
              <a:t>Open </a:t>
            </a:r>
            <a:r>
              <a:rPr lang="en-US">
                <a:solidFill>
                  <a:schemeClr val="accent2">
                    <a:lumMod val="75000"/>
                  </a:schemeClr>
                </a:solidFill>
              </a:rPr>
              <a:t>Source Bootloader</a:t>
            </a:r>
            <a:r>
              <a:rPr lang="en-US"/>
              <a:t/>
            </a:r>
            <a:br>
              <a:rPr lang="en-US"/>
            </a:br>
            <a:r>
              <a:rPr lang="en-US"/>
              <a:t>The bootloader is what runs on the chip before the program is run. It</a:t>
            </a:r>
            <a:br>
              <a:rPr lang="en-US"/>
            </a:br>
            <a:r>
              <a:rPr lang="en-US"/>
              <a:t>boots the chip and executes the program</a:t>
            </a:r>
            <a:r>
              <a:rPr lang="en-US" smtClean="0"/>
              <a:t>.</a:t>
            </a:r>
          </a:p>
          <a:p>
            <a:pPr>
              <a:lnSpc>
                <a:spcPct val="110000"/>
              </a:lnSpc>
            </a:pPr>
            <a:r>
              <a:rPr lang="en-US" smtClean="0">
                <a:solidFill>
                  <a:schemeClr val="accent2">
                    <a:lumMod val="75000"/>
                  </a:schemeClr>
                </a:solidFill>
              </a:rPr>
              <a:t>Open </a:t>
            </a:r>
            <a:r>
              <a:rPr lang="en-US">
                <a:solidFill>
                  <a:schemeClr val="accent2">
                    <a:lumMod val="75000"/>
                  </a:schemeClr>
                </a:solidFill>
              </a:rPr>
              <a:t>Source Development Kit</a:t>
            </a:r>
            <a:r>
              <a:rPr lang="en-US"/>
              <a:t/>
            </a:r>
            <a:br>
              <a:rPr lang="en-US"/>
            </a:br>
            <a:r>
              <a:rPr lang="en-US"/>
              <a:t>The development kit - what you use to program an Arduino board - is</a:t>
            </a:r>
            <a:br>
              <a:rPr lang="en-US"/>
            </a:br>
            <a:r>
              <a:rPr lang="en-US"/>
              <a:t>also available online. It is free, open-source. </a:t>
            </a:r>
            <a:br>
              <a:rPr lang="en-US"/>
            </a:br>
            <a:endParaRPr lang="en-US"/>
          </a:p>
        </p:txBody>
      </p:sp>
    </p:spTree>
    <p:extLst>
      <p:ext uri="{BB962C8B-B14F-4D97-AF65-F5344CB8AC3E}">
        <p14:creationId xmlns:p14="http://schemas.microsoft.com/office/powerpoint/2010/main" val="3378869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0575"/>
          </a:xfrm>
        </p:spPr>
        <p:txBody>
          <a:bodyPr/>
          <a:lstStyle/>
          <a:p>
            <a:r>
              <a:rPr lang="en-US" b="1">
                <a:solidFill>
                  <a:schemeClr val="accent1">
                    <a:lumMod val="75000"/>
                  </a:schemeClr>
                </a:solidFill>
              </a:rPr>
              <a:t>Arduino Terminology</a:t>
            </a:r>
            <a:r>
              <a:rPr lang="en-US">
                <a:solidFill>
                  <a:schemeClr val="accent1">
                    <a:lumMod val="75000"/>
                  </a:schemeClr>
                </a:solidFill>
              </a:rPr>
              <a:t> </a:t>
            </a:r>
          </a:p>
        </p:txBody>
      </p:sp>
      <p:sp>
        <p:nvSpPr>
          <p:cNvPr id="3" name="Content Placeholder 2"/>
          <p:cNvSpPr>
            <a:spLocks noGrp="1"/>
          </p:cNvSpPr>
          <p:nvPr>
            <p:ph idx="1"/>
          </p:nvPr>
        </p:nvSpPr>
        <p:spPr>
          <a:xfrm>
            <a:off x="838200" y="1333500"/>
            <a:ext cx="10515600" cy="5346700"/>
          </a:xfrm>
        </p:spPr>
        <p:txBody>
          <a:bodyPr>
            <a:normAutofit/>
          </a:bodyPr>
          <a:lstStyle/>
          <a:p>
            <a:r>
              <a:rPr lang="en-US">
                <a:solidFill>
                  <a:schemeClr val="accent2">
                    <a:lumMod val="75000"/>
                  </a:schemeClr>
                </a:solidFill>
              </a:rPr>
              <a:t>I/O Board </a:t>
            </a:r>
            <a:r>
              <a:rPr lang="en-US"/>
              <a:t>- The I/O Board is the "brain" of </a:t>
            </a:r>
            <a:r>
              <a:rPr lang="en-US" smtClean="0"/>
              <a:t>the operation </a:t>
            </a:r>
            <a:r>
              <a:rPr lang="en-US"/>
              <a:t>(main microcontroller you program </a:t>
            </a:r>
            <a:r>
              <a:rPr lang="en-US" smtClean="0"/>
              <a:t>it from </a:t>
            </a:r>
            <a:r>
              <a:rPr lang="en-US"/>
              <a:t>your </a:t>
            </a:r>
            <a:r>
              <a:rPr lang="en-US" smtClean="0"/>
              <a:t>computer).</a:t>
            </a:r>
          </a:p>
          <a:p>
            <a:r>
              <a:rPr lang="en-US" smtClean="0">
                <a:solidFill>
                  <a:schemeClr val="accent2">
                    <a:lumMod val="75000"/>
                  </a:schemeClr>
                </a:solidFill>
              </a:rPr>
              <a:t>Shield</a:t>
            </a:r>
            <a:r>
              <a:rPr lang="en-US" smtClean="0"/>
              <a:t> </a:t>
            </a:r>
            <a:r>
              <a:rPr lang="en-US"/>
              <a:t>- A Shield is a device that plugs into </a:t>
            </a:r>
            <a:r>
              <a:rPr lang="en-US" smtClean="0"/>
              <a:t>an I/O </a:t>
            </a:r>
            <a:r>
              <a:rPr lang="en-US"/>
              <a:t>Board. These extend the capabilities of </a:t>
            </a:r>
            <a:r>
              <a:rPr lang="en-US" smtClean="0"/>
              <a:t>the I/O </a:t>
            </a:r>
            <a:r>
              <a:rPr lang="en-US"/>
              <a:t>Board</a:t>
            </a:r>
            <a:r>
              <a:rPr lang="en-US" smtClean="0"/>
              <a:t>.</a:t>
            </a:r>
          </a:p>
          <a:p>
            <a:r>
              <a:rPr lang="en-US" smtClean="0">
                <a:solidFill>
                  <a:schemeClr val="accent2">
                    <a:lumMod val="75000"/>
                  </a:schemeClr>
                </a:solidFill>
              </a:rPr>
              <a:t>Sketch</a:t>
            </a:r>
            <a:r>
              <a:rPr lang="en-US" smtClean="0"/>
              <a:t> </a:t>
            </a:r>
            <a:r>
              <a:rPr lang="en-US"/>
              <a:t>- A Sketch is a program written for </a:t>
            </a:r>
            <a:r>
              <a:rPr lang="en-US" smtClean="0"/>
              <a:t>the board </a:t>
            </a:r>
            <a:r>
              <a:rPr lang="en-US"/>
              <a:t>and shields. </a:t>
            </a:r>
            <a:endParaRPr lang="en-US" smtClean="0"/>
          </a:p>
          <a:p>
            <a:r>
              <a:rPr lang="en-US">
                <a:solidFill>
                  <a:schemeClr val="accent2">
                    <a:lumMod val="75000"/>
                  </a:schemeClr>
                </a:solidFill>
              </a:rPr>
              <a:t>Sensor</a:t>
            </a:r>
            <a:r>
              <a:rPr lang="en-US"/>
              <a:t> - components (Gas, etc.)</a:t>
            </a:r>
          </a:p>
          <a:p>
            <a:r>
              <a:rPr lang="en-US">
                <a:solidFill>
                  <a:schemeClr val="accent2">
                    <a:lumMod val="75000"/>
                  </a:schemeClr>
                </a:solidFill>
              </a:rPr>
              <a:t>Modules</a:t>
            </a:r>
            <a:r>
              <a:rPr lang="en-US"/>
              <a:t> - serial data (GPS module, etc.)</a:t>
            </a:r>
          </a:p>
          <a:p>
            <a:r>
              <a:rPr lang="en-US">
                <a:solidFill>
                  <a:schemeClr val="accent2">
                    <a:lumMod val="75000"/>
                  </a:schemeClr>
                </a:solidFill>
              </a:rPr>
              <a:t>pin</a:t>
            </a:r>
            <a:r>
              <a:rPr lang="en-US"/>
              <a:t> – an input or output connected to something.</a:t>
            </a:r>
          </a:p>
          <a:p>
            <a:r>
              <a:rPr lang="en-US">
                <a:solidFill>
                  <a:schemeClr val="accent2">
                    <a:lumMod val="75000"/>
                  </a:schemeClr>
                </a:solidFill>
              </a:rPr>
              <a:t>Digital</a:t>
            </a:r>
            <a:r>
              <a:rPr lang="en-US"/>
              <a:t> – value is either HIGH or LOW.</a:t>
            </a:r>
          </a:p>
          <a:p>
            <a:r>
              <a:rPr lang="en-US">
                <a:solidFill>
                  <a:schemeClr val="accent2">
                    <a:lumMod val="75000"/>
                  </a:schemeClr>
                </a:solidFill>
              </a:rPr>
              <a:t>Analog</a:t>
            </a:r>
            <a:r>
              <a:rPr lang="en-US"/>
              <a:t> – value ranges, usually from 0-255</a:t>
            </a:r>
            <a:r>
              <a:rPr lang="en-US" smtClean="0"/>
              <a:t>.</a:t>
            </a:r>
            <a:endParaRPr lang="en-US"/>
          </a:p>
        </p:txBody>
      </p:sp>
    </p:spTree>
    <p:extLst>
      <p:ext uri="{BB962C8B-B14F-4D97-AF65-F5344CB8AC3E}">
        <p14:creationId xmlns:p14="http://schemas.microsoft.com/office/powerpoint/2010/main" val="423667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accent1">
                    <a:lumMod val="75000"/>
                  </a:schemeClr>
                </a:solidFill>
              </a:rPr>
              <a:t>Arduino Types</a:t>
            </a:r>
            <a:r>
              <a:rPr lang="en-US">
                <a:solidFill>
                  <a:schemeClr val="accent1">
                    <a:lumMod val="75000"/>
                  </a:schemeClr>
                </a:solidFill>
              </a:rPr>
              <a:t> </a:t>
            </a:r>
          </a:p>
        </p:txBody>
      </p:sp>
      <p:sp>
        <p:nvSpPr>
          <p:cNvPr id="3" name="Content Placeholder 2"/>
          <p:cNvSpPr>
            <a:spLocks noGrp="1"/>
          </p:cNvSpPr>
          <p:nvPr>
            <p:ph idx="1"/>
          </p:nvPr>
        </p:nvSpPr>
        <p:spPr>
          <a:xfrm>
            <a:off x="838200" y="1825625"/>
            <a:ext cx="3937000" cy="4351338"/>
          </a:xfrm>
        </p:spPr>
        <p:txBody>
          <a:bodyPr>
            <a:normAutofit fontScale="92500" lnSpcReduction="20000"/>
          </a:bodyPr>
          <a:lstStyle/>
          <a:p>
            <a:pPr marL="0" indent="0">
              <a:buNone/>
            </a:pPr>
            <a:r>
              <a:rPr lang="en-US"/>
              <a:t>Many different </a:t>
            </a:r>
            <a:r>
              <a:rPr lang="en-US" smtClean="0"/>
              <a:t>versions depend on the number </a:t>
            </a:r>
            <a:r>
              <a:rPr lang="en-US"/>
              <a:t>of </a:t>
            </a:r>
            <a:r>
              <a:rPr lang="en-US" smtClean="0"/>
              <a:t>input/output pin or processor.</a:t>
            </a:r>
            <a:r>
              <a:rPr lang="en-US"/>
              <a:t/>
            </a:r>
            <a:br>
              <a:rPr lang="en-US"/>
            </a:br>
            <a:endParaRPr lang="en-US" smtClean="0"/>
          </a:p>
          <a:p>
            <a:r>
              <a:rPr lang="en-US" smtClean="0"/>
              <a:t>Uno (number one) </a:t>
            </a:r>
          </a:p>
          <a:p>
            <a:r>
              <a:rPr lang="en-US" smtClean="0"/>
              <a:t>Leonardo</a:t>
            </a:r>
          </a:p>
          <a:p>
            <a:r>
              <a:rPr lang="en-US" smtClean="0"/>
              <a:t>Due</a:t>
            </a:r>
          </a:p>
          <a:p>
            <a:r>
              <a:rPr lang="en-US" smtClean="0"/>
              <a:t>Micro/Nano</a:t>
            </a:r>
          </a:p>
          <a:p>
            <a:r>
              <a:rPr lang="en-US" smtClean="0"/>
              <a:t>LilyPad</a:t>
            </a:r>
          </a:p>
          <a:p>
            <a:r>
              <a:rPr lang="en-US" smtClean="0"/>
              <a:t>Esplora</a:t>
            </a:r>
          </a:p>
          <a:p>
            <a:r>
              <a:rPr lang="en-US" smtClean="0"/>
              <a:t>…</a:t>
            </a:r>
            <a:endParaRPr lang="en-US"/>
          </a:p>
        </p:txBody>
      </p:sp>
      <p:pic>
        <p:nvPicPr>
          <p:cNvPr id="7170" name="Picture 2" descr="Types of Arduino Boards : Working and Their Compar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675" y="2019300"/>
            <a:ext cx="686816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chemeClr val="accent1">
                    <a:lumMod val="75000"/>
                  </a:schemeClr>
                </a:solidFill>
              </a:rPr>
              <a:t>Arduino Uno</a:t>
            </a:r>
            <a:endParaRPr lang="en-US">
              <a:solidFill>
                <a:schemeClr val="accent1">
                  <a:lumMod val="75000"/>
                </a:schemeClr>
              </a:solidFill>
            </a:endParaRPr>
          </a:p>
        </p:txBody>
      </p:sp>
      <p:sp>
        <p:nvSpPr>
          <p:cNvPr id="3" name="Content Placeholder 2"/>
          <p:cNvSpPr>
            <a:spLocks noGrp="1"/>
          </p:cNvSpPr>
          <p:nvPr>
            <p:ph idx="1"/>
          </p:nvPr>
        </p:nvSpPr>
        <p:spPr/>
        <p:txBody>
          <a:bodyPr>
            <a:normAutofit lnSpcReduction="10000"/>
          </a:bodyPr>
          <a:lstStyle/>
          <a:p>
            <a:pPr marL="0" indent="0">
              <a:buNone/>
            </a:pPr>
            <a:r>
              <a:rPr lang="en-US"/>
              <a:t>The pins are in three groups</a:t>
            </a:r>
            <a:r>
              <a:rPr lang="en-US" smtClean="0"/>
              <a:t>:</a:t>
            </a:r>
          </a:p>
          <a:p>
            <a:pPr marL="0" indent="0">
              <a:buNone/>
            </a:pPr>
            <a:endParaRPr lang="en-US" smtClean="0"/>
          </a:p>
          <a:p>
            <a:r>
              <a:rPr lang="en-US" smtClean="0"/>
              <a:t>6 </a:t>
            </a:r>
            <a:r>
              <a:rPr lang="en-US"/>
              <a:t>analog </a:t>
            </a:r>
            <a:r>
              <a:rPr lang="en-US" smtClean="0"/>
              <a:t>inputs </a:t>
            </a:r>
          </a:p>
          <a:p>
            <a:pPr marL="0" indent="0">
              <a:buNone/>
            </a:pPr>
            <a:r>
              <a:rPr lang="en-US" smtClean="0"/>
              <a:t>(can be used as digital outputs).</a:t>
            </a:r>
            <a:r>
              <a:rPr lang="en-US"/>
              <a:t/>
            </a:r>
            <a:br>
              <a:rPr lang="en-US"/>
            </a:br>
            <a:endParaRPr lang="en-US" smtClean="0"/>
          </a:p>
          <a:p>
            <a:r>
              <a:rPr lang="en-US" smtClean="0"/>
              <a:t>14 </a:t>
            </a:r>
            <a:r>
              <a:rPr lang="en-US"/>
              <a:t>digital input/output pins </a:t>
            </a:r>
            <a:endParaRPr lang="en-US" smtClean="0"/>
          </a:p>
          <a:p>
            <a:pPr marL="0" indent="0">
              <a:buNone/>
            </a:pPr>
            <a:r>
              <a:rPr lang="en-US" smtClean="0"/>
              <a:t>(</a:t>
            </a:r>
            <a:r>
              <a:rPr lang="en-US"/>
              <a:t>of which 6 can </a:t>
            </a:r>
            <a:r>
              <a:rPr lang="en-US" smtClean="0"/>
              <a:t>be used </a:t>
            </a:r>
            <a:r>
              <a:rPr lang="en-US"/>
              <a:t>as PWM outputs).</a:t>
            </a:r>
            <a:br>
              <a:rPr lang="en-US"/>
            </a:br>
            <a:endParaRPr lang="en-US" smtClean="0"/>
          </a:p>
          <a:p>
            <a:r>
              <a:rPr lang="en-US" smtClean="0"/>
              <a:t>Power </a:t>
            </a:r>
            <a:r>
              <a:rPr lang="en-US"/>
              <a:t/>
            </a:r>
            <a:br>
              <a:rPr lang="en-US"/>
            </a:br>
            <a:endParaRPr lang="en-US"/>
          </a:p>
        </p:txBody>
      </p:sp>
      <p:pic>
        <p:nvPicPr>
          <p:cNvPr id="4" name="Picture 3"/>
          <p:cNvPicPr>
            <a:picLocks noChangeAspect="1"/>
          </p:cNvPicPr>
          <p:nvPr/>
        </p:nvPicPr>
        <p:blipFill>
          <a:blip r:embed="rId2"/>
          <a:stretch>
            <a:fillRect/>
          </a:stretch>
        </p:blipFill>
        <p:spPr>
          <a:xfrm>
            <a:off x="6860166" y="1187651"/>
            <a:ext cx="4646384" cy="3298457"/>
          </a:xfrm>
          <a:prstGeom prst="rect">
            <a:avLst/>
          </a:prstGeom>
        </p:spPr>
      </p:pic>
    </p:spTree>
    <p:extLst>
      <p:ext uri="{BB962C8B-B14F-4D97-AF65-F5344CB8AC3E}">
        <p14:creationId xmlns:p14="http://schemas.microsoft.com/office/powerpoint/2010/main" val="393058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500"/>
            <a:ext cx="10515600" cy="886159"/>
          </a:xfrm>
        </p:spPr>
        <p:txBody>
          <a:bodyPr/>
          <a:lstStyle/>
          <a:p>
            <a:r>
              <a:rPr lang="en-US" b="1">
                <a:solidFill>
                  <a:schemeClr val="accent1">
                    <a:lumMod val="75000"/>
                  </a:schemeClr>
                </a:solidFill>
              </a:rPr>
              <a:t>Shields</a:t>
            </a:r>
            <a:r>
              <a:rPr lang="en-US"/>
              <a:t> </a:t>
            </a:r>
          </a:p>
        </p:txBody>
      </p:sp>
      <p:sp>
        <p:nvSpPr>
          <p:cNvPr id="3" name="Content Placeholder 2"/>
          <p:cNvSpPr>
            <a:spLocks noGrp="1"/>
          </p:cNvSpPr>
          <p:nvPr>
            <p:ph idx="1"/>
          </p:nvPr>
        </p:nvSpPr>
        <p:spPr>
          <a:xfrm>
            <a:off x="838200" y="1174282"/>
            <a:ext cx="10515600" cy="5002681"/>
          </a:xfrm>
        </p:spPr>
        <p:txBody>
          <a:bodyPr/>
          <a:lstStyle/>
          <a:p>
            <a:pPr marL="0" indent="0">
              <a:buNone/>
            </a:pPr>
            <a:r>
              <a:rPr lang="en-US"/>
              <a:t>Shields connect to the I/O board to extend it's functionality. </a:t>
            </a:r>
            <a:br>
              <a:rPr lang="en-US"/>
            </a:br>
            <a:endParaRPr lang="en-US"/>
          </a:p>
        </p:txBody>
      </p:sp>
      <p:pic>
        <p:nvPicPr>
          <p:cNvPr id="4" name="Picture 3"/>
          <p:cNvPicPr>
            <a:picLocks noChangeAspect="1"/>
          </p:cNvPicPr>
          <p:nvPr/>
        </p:nvPicPr>
        <p:blipFill>
          <a:blip r:embed="rId2"/>
          <a:stretch>
            <a:fillRect/>
          </a:stretch>
        </p:blipFill>
        <p:spPr>
          <a:xfrm>
            <a:off x="1375686" y="1722922"/>
            <a:ext cx="8027695" cy="4742982"/>
          </a:xfrm>
          <a:prstGeom prst="rect">
            <a:avLst/>
          </a:prstGeom>
        </p:spPr>
      </p:pic>
    </p:spTree>
    <p:extLst>
      <p:ext uri="{BB962C8B-B14F-4D97-AF65-F5344CB8AC3E}">
        <p14:creationId xmlns:p14="http://schemas.microsoft.com/office/powerpoint/2010/main" val="2955489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chemeClr val="accent1">
                    <a:lumMod val="75000"/>
                  </a:schemeClr>
                </a:solidFill>
              </a:rPr>
              <a:t>More Shields</a:t>
            </a:r>
            <a:r>
              <a:rPr lang="en-US" b="1" smtClean="0">
                <a:solidFill>
                  <a:schemeClr val="accent1">
                    <a:lumMod val="75000"/>
                  </a:schemeClr>
                </a:solidFill>
              </a:rPr>
              <a:t>…</a:t>
            </a:r>
            <a:endParaRPr lang="en-US">
              <a:solidFill>
                <a:schemeClr val="accent1">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460947" y="2082800"/>
            <a:ext cx="7822305" cy="4351338"/>
          </a:xfrm>
          <a:prstGeom prst="rect">
            <a:avLst/>
          </a:prstGeom>
        </p:spPr>
      </p:pic>
      <p:sp>
        <p:nvSpPr>
          <p:cNvPr id="5" name="Rectangle 4"/>
          <p:cNvSpPr/>
          <p:nvPr/>
        </p:nvSpPr>
        <p:spPr>
          <a:xfrm>
            <a:off x="552450" y="1610410"/>
            <a:ext cx="10572750" cy="584775"/>
          </a:xfrm>
          <a:prstGeom prst="rect">
            <a:avLst/>
          </a:prstGeom>
        </p:spPr>
        <p:txBody>
          <a:bodyPr wrap="square">
            <a:spAutoFit/>
          </a:bodyPr>
          <a:lstStyle/>
          <a:p>
            <a:r>
              <a:rPr lang="en-US" sz="3200"/>
              <a:t>Communication shields - XBee, Ethernet, and Wifi </a:t>
            </a:r>
            <a:endParaRPr lang="en-US"/>
          </a:p>
        </p:txBody>
      </p:sp>
    </p:spTree>
    <p:extLst>
      <p:ext uri="{BB962C8B-B14F-4D97-AF65-F5344CB8AC3E}">
        <p14:creationId xmlns:p14="http://schemas.microsoft.com/office/powerpoint/2010/main" val="1632574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679</Words>
  <Application>Microsoft Office PowerPoint</Application>
  <PresentationFormat>Widescreen</PresentationFormat>
  <Paragraphs>116</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Architecture of Arduino development board </vt:lpstr>
      <vt:lpstr>What do you need to start working with Arduino? </vt:lpstr>
      <vt:lpstr>What is Arduino? </vt:lpstr>
      <vt:lpstr>What is Arduino?  Open Source </vt:lpstr>
      <vt:lpstr>Arduino Terminology </vt:lpstr>
      <vt:lpstr>Arduino Types </vt:lpstr>
      <vt:lpstr>Arduino Uno</vt:lpstr>
      <vt:lpstr>Shields </vt:lpstr>
      <vt:lpstr>More Shields…</vt:lpstr>
      <vt:lpstr>Modules </vt:lpstr>
      <vt:lpstr>Sensors and Modules </vt:lpstr>
      <vt:lpstr>Sensors </vt:lpstr>
      <vt:lpstr>Arduino Uno Board Overview </vt:lpstr>
      <vt:lpstr>Arduino Uno/ATmega328 Technical Specifications</vt:lpstr>
      <vt:lpstr>PowerPoint Presentation</vt:lpstr>
      <vt:lpstr>Components of the Arduino </vt:lpstr>
      <vt:lpstr>Necessary parts for any circuit </vt:lpstr>
      <vt:lpstr>Timing </vt:lpstr>
      <vt:lpstr>Power Supply </vt:lpstr>
      <vt:lpstr>FTDI USB Chip </vt:lpstr>
      <vt:lpstr>Digital or Analog</vt:lpstr>
      <vt:lpstr>Input voltage to the Arduino board</vt:lpstr>
      <vt:lpstr>Serial Communication</vt:lpstr>
      <vt:lpstr>Serial data transfer with Arduino UNO</vt:lpstr>
      <vt:lpstr>Serial Communication - UART</vt:lpstr>
      <vt:lpstr>Serial Communication (other)</vt:lpstr>
      <vt:lpstr>Software Serial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 VOSTRO</dc:creator>
  <cp:lastModifiedBy>DELL VOSTRO</cp:lastModifiedBy>
  <cp:revision>23</cp:revision>
  <dcterms:created xsi:type="dcterms:W3CDTF">2020-12-08T08:10:23Z</dcterms:created>
  <dcterms:modified xsi:type="dcterms:W3CDTF">2020-12-28T17:41:39Z</dcterms:modified>
</cp:coreProperties>
</file>